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21"/>
  </p:notesMasterIdLst>
  <p:handoutMasterIdLst>
    <p:handoutMasterId r:id="rId22"/>
  </p:handoutMasterIdLst>
  <p:sldIdLst>
    <p:sldId id="262" r:id="rId3"/>
    <p:sldId id="257" r:id="rId4"/>
    <p:sldId id="270" r:id="rId5"/>
    <p:sldId id="261" r:id="rId6"/>
    <p:sldId id="271" r:id="rId7"/>
    <p:sldId id="272" r:id="rId8"/>
    <p:sldId id="273" r:id="rId9"/>
    <p:sldId id="284" r:id="rId10"/>
    <p:sldId id="274" r:id="rId11"/>
    <p:sldId id="275" r:id="rId12"/>
    <p:sldId id="276" r:id="rId13"/>
    <p:sldId id="277" r:id="rId14"/>
    <p:sldId id="278" r:id="rId15"/>
    <p:sldId id="279" r:id="rId16"/>
    <p:sldId id="280" r:id="rId17"/>
    <p:sldId id="281" r:id="rId18"/>
    <p:sldId id="282" r:id="rId19"/>
    <p:sldId id="28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6" d="100"/>
          <a:sy n="56" d="100"/>
        </p:scale>
        <p:origin x="-954" y="-954"/>
      </p:cViewPr>
      <p:guideLst>
        <p:guide orient="horz" pos="2160"/>
        <p:guide pos="3840"/>
      </p:guideLst>
    </p:cSldViewPr>
  </p:slideViewPr>
  <p:notesTextViewPr>
    <p:cViewPr>
      <p:scale>
        <a:sx n="1" d="1"/>
        <a:sy n="1" d="1"/>
      </p:scale>
      <p:origin x="0" y="0"/>
    </p:cViewPr>
  </p:notesTextViewPr>
  <p:notesViewPr>
    <p:cSldViewPr snapToGrid="0" showGuides="1">
      <p:cViewPr varScale="1">
        <p:scale>
          <a:sx n="63" d="100"/>
          <a:sy n="63" d="100"/>
        </p:scale>
        <p:origin x="2838"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469E50-24C6-4156-8DAA-6DD0C1079C89}" type="doc">
      <dgm:prSet loTypeId="urn:microsoft.com/office/officeart/2005/8/layout/gear1" loCatId="relationship" qsTypeId="urn:microsoft.com/office/officeart/2005/8/quickstyle/simple1" qsCatId="simple" csTypeId="urn:microsoft.com/office/officeart/2005/8/colors/accent1_3" csCatId="accent1" phldr="1"/>
      <dgm:spPr/>
    </dgm:pt>
    <dgm:pt modelId="{D0115B0F-FDFB-494B-AC0A-E04A5EC234DA}">
      <dgm:prSet phldrT="[Text]" custT="1"/>
      <dgm:spPr/>
      <dgm:t>
        <a:bodyPr/>
        <a:lstStyle/>
        <a:p>
          <a:pPr algn="ctr" defTabSz="914400">
            <a:buNone/>
          </a:pPr>
          <a:r>
            <a:rPr lang="fr-FR" sz="2300" b="0" i="0" noProof="0" dirty="0" smtClean="0">
              <a:latin typeface="Calibri"/>
              <a:ea typeface="+mn-ea"/>
              <a:cs typeface="+mn-cs"/>
            </a:rPr>
            <a:t>Étape 3</a:t>
          </a:r>
        </a:p>
        <a:p>
          <a:pPr algn="ctr" defTabSz="914400">
            <a:buNone/>
          </a:pPr>
          <a:r>
            <a:rPr lang="fr-FR" sz="2300" b="0" i="0" noProof="0" dirty="0" smtClean="0">
              <a:latin typeface="Calibri"/>
              <a:ea typeface="+mn-ea"/>
              <a:cs typeface="+mn-cs"/>
            </a:rPr>
            <a:t>ACTIONS</a:t>
          </a:r>
          <a:endParaRPr lang="fr-FR" sz="2300" b="0" i="0" noProof="0" dirty="0">
            <a:latin typeface="Calibri"/>
            <a:ea typeface="+mn-ea"/>
            <a:cs typeface="+mn-cs"/>
          </a:endParaRPr>
        </a:p>
      </dgm:t>
    </dgm:pt>
    <dgm:pt modelId="{F3ECE90F-7A47-4472-9560-98DC857F992F}" type="parTrans" cxnId="{CD5AA65A-6000-4F48-85D3-EB084B6F41D0}">
      <dgm:prSet/>
      <dgm:spPr/>
      <dgm:t>
        <a:bodyPr/>
        <a:lstStyle/>
        <a:p>
          <a:endParaRPr lang="en-US"/>
        </a:p>
      </dgm:t>
    </dgm:pt>
    <dgm:pt modelId="{39A3B9F5-08CD-49EE-B590-A9FA60312E8F}" type="sibTrans" cxnId="{CD5AA65A-6000-4F48-85D3-EB084B6F41D0}">
      <dgm:prSet/>
      <dgm:spPr/>
      <dgm:t>
        <a:bodyPr/>
        <a:lstStyle/>
        <a:p>
          <a:endParaRPr lang="fr-FR" noProof="0" dirty="0"/>
        </a:p>
      </dgm:t>
    </dgm:pt>
    <dgm:pt modelId="{B294A45F-A097-47D5-8F55-FC668EB3C982}">
      <dgm:prSet phldrT="[Text]" custT="1"/>
      <dgm:spPr/>
      <dgm:t>
        <a:bodyPr/>
        <a:lstStyle/>
        <a:p>
          <a:pPr algn="ctr" defTabSz="914400">
            <a:buNone/>
          </a:pPr>
          <a:r>
            <a:rPr lang="fr-FR" sz="2100" b="0" i="0" noProof="0" dirty="0" smtClean="0">
              <a:latin typeface="Calibri"/>
              <a:ea typeface="+mn-ea"/>
              <a:cs typeface="+mn-cs"/>
            </a:rPr>
            <a:t>Étape 2</a:t>
          </a:r>
        </a:p>
        <a:p>
          <a:pPr algn="ctr" defTabSz="914400">
            <a:buNone/>
          </a:pPr>
          <a:r>
            <a:rPr lang="fr-FR" sz="1400" b="0" i="0" noProof="0" dirty="0" smtClean="0">
              <a:latin typeface="Calibri"/>
              <a:ea typeface="+mn-ea"/>
              <a:cs typeface="+mn-cs"/>
            </a:rPr>
            <a:t>OPERATIONS</a:t>
          </a:r>
          <a:endParaRPr lang="fr-FR" sz="1400" b="0" i="0" noProof="0" dirty="0">
            <a:latin typeface="Calibri"/>
            <a:ea typeface="+mn-ea"/>
            <a:cs typeface="+mn-cs"/>
          </a:endParaRPr>
        </a:p>
      </dgm:t>
    </dgm:pt>
    <dgm:pt modelId="{ACBA6356-2F80-466D-9121-489D204B80B8}" type="parTrans" cxnId="{38A955D8-3C8B-463D-BA25-2C9E34FDDEBB}">
      <dgm:prSet/>
      <dgm:spPr/>
      <dgm:t>
        <a:bodyPr/>
        <a:lstStyle/>
        <a:p>
          <a:endParaRPr lang="en-US"/>
        </a:p>
      </dgm:t>
    </dgm:pt>
    <dgm:pt modelId="{881A9571-C437-40E4-90E1-61734033862D}" type="sibTrans" cxnId="{38A955D8-3C8B-463D-BA25-2C9E34FDDEBB}">
      <dgm:prSet/>
      <dgm:spPr/>
      <dgm:t>
        <a:bodyPr/>
        <a:lstStyle/>
        <a:p>
          <a:endParaRPr lang="fr-FR" noProof="0" dirty="0"/>
        </a:p>
      </dgm:t>
    </dgm:pt>
    <dgm:pt modelId="{A72F579A-815F-4730-AEB0-052A4E2EADB2}">
      <dgm:prSet phldrT="[Text]" custT="1"/>
      <dgm:spPr/>
      <dgm:t>
        <a:bodyPr/>
        <a:lstStyle/>
        <a:p>
          <a:pPr algn="ctr" defTabSz="914400">
            <a:buNone/>
          </a:pPr>
          <a:r>
            <a:rPr lang="fr-FR" sz="2100" b="0" i="0" noProof="0" dirty="0" smtClean="0">
              <a:latin typeface="Calibri"/>
              <a:ea typeface="+mn-ea"/>
              <a:cs typeface="+mn-cs"/>
            </a:rPr>
            <a:t> Étape 1</a:t>
          </a:r>
        </a:p>
        <a:p>
          <a:pPr algn="ctr" defTabSz="914400">
            <a:buNone/>
          </a:pPr>
          <a:r>
            <a:rPr lang="fr-FR" sz="1600" b="0" i="0" noProof="0" dirty="0" smtClean="0">
              <a:latin typeface="Calibri"/>
              <a:ea typeface="+mn-ea"/>
              <a:cs typeface="+mn-cs"/>
            </a:rPr>
            <a:t>INTENTION</a:t>
          </a:r>
          <a:endParaRPr lang="fr-FR" sz="1600" b="0" i="0" noProof="0" dirty="0">
            <a:latin typeface="Calibri"/>
            <a:ea typeface="+mn-ea"/>
            <a:cs typeface="+mn-cs"/>
          </a:endParaRPr>
        </a:p>
      </dgm:t>
    </dgm:pt>
    <dgm:pt modelId="{8EA6516C-EB3A-4FC0-BB44-265A3652D4BC}" type="parTrans" cxnId="{D2ECF758-131A-41EE-A789-9D6FDC186481}">
      <dgm:prSet/>
      <dgm:spPr/>
      <dgm:t>
        <a:bodyPr/>
        <a:lstStyle/>
        <a:p>
          <a:endParaRPr lang="en-US"/>
        </a:p>
      </dgm:t>
    </dgm:pt>
    <dgm:pt modelId="{6B184F14-5261-4D1F-8701-947EAF068BB3}" type="sibTrans" cxnId="{D2ECF758-131A-41EE-A789-9D6FDC186481}">
      <dgm:prSet/>
      <dgm:spPr/>
      <dgm:t>
        <a:bodyPr/>
        <a:lstStyle/>
        <a:p>
          <a:endParaRPr lang="fr-FR" noProof="0" dirty="0"/>
        </a:p>
      </dgm:t>
    </dgm:pt>
    <dgm:pt modelId="{DF72D2A9-E721-47DF-A758-78A445E0F3CE}" type="pres">
      <dgm:prSet presAssocID="{F1469E50-24C6-4156-8DAA-6DD0C1079C89}" presName="composite" presStyleCnt="0">
        <dgm:presLayoutVars>
          <dgm:chMax val="3"/>
          <dgm:animLvl val="lvl"/>
          <dgm:resizeHandles val="exact"/>
        </dgm:presLayoutVars>
      </dgm:prSet>
      <dgm:spPr/>
    </dgm:pt>
    <dgm:pt modelId="{519C9BB9-1ADD-4304-93EC-C9FE618B8492}" type="pres">
      <dgm:prSet presAssocID="{D0115B0F-FDFB-494B-AC0A-E04A5EC234DA}" presName="gear1" presStyleLbl="node1" presStyleIdx="0" presStyleCnt="3" custLinFactNeighborX="679" custLinFactNeighborY="4921">
        <dgm:presLayoutVars>
          <dgm:chMax val="1"/>
          <dgm:bulletEnabled val="1"/>
        </dgm:presLayoutVars>
      </dgm:prSet>
      <dgm:spPr/>
      <dgm:t>
        <a:bodyPr/>
        <a:lstStyle/>
        <a:p>
          <a:endParaRPr lang="en-US"/>
        </a:p>
      </dgm:t>
    </dgm:pt>
    <dgm:pt modelId="{491B49C7-064E-438E-A5AF-D06F604607BC}" type="pres">
      <dgm:prSet presAssocID="{D0115B0F-FDFB-494B-AC0A-E04A5EC234DA}" presName="gear1srcNode" presStyleLbl="node1" presStyleIdx="0" presStyleCnt="3"/>
      <dgm:spPr/>
      <dgm:t>
        <a:bodyPr/>
        <a:lstStyle/>
        <a:p>
          <a:endParaRPr lang="en-US"/>
        </a:p>
      </dgm:t>
    </dgm:pt>
    <dgm:pt modelId="{A8AE7A62-856E-43C0-A01E-AB2F291FD15A}" type="pres">
      <dgm:prSet presAssocID="{D0115B0F-FDFB-494B-AC0A-E04A5EC234DA}" presName="gear1dstNode" presStyleLbl="node1" presStyleIdx="0" presStyleCnt="3"/>
      <dgm:spPr/>
      <dgm:t>
        <a:bodyPr/>
        <a:lstStyle/>
        <a:p>
          <a:endParaRPr lang="en-US"/>
        </a:p>
      </dgm:t>
    </dgm:pt>
    <dgm:pt modelId="{1CA3202A-9CD1-47F7-9D42-23E46A72BBFC}" type="pres">
      <dgm:prSet presAssocID="{B294A45F-A097-47D5-8F55-FC668EB3C982}" presName="gear2" presStyleLbl="node1" presStyleIdx="1" presStyleCnt="3" custScaleX="125789" custScaleY="120575">
        <dgm:presLayoutVars>
          <dgm:chMax val="1"/>
          <dgm:bulletEnabled val="1"/>
        </dgm:presLayoutVars>
      </dgm:prSet>
      <dgm:spPr/>
      <dgm:t>
        <a:bodyPr/>
        <a:lstStyle/>
        <a:p>
          <a:endParaRPr lang="en-US"/>
        </a:p>
      </dgm:t>
    </dgm:pt>
    <dgm:pt modelId="{142EE68D-5808-445A-B73B-CEFF75A2773F}" type="pres">
      <dgm:prSet presAssocID="{B294A45F-A097-47D5-8F55-FC668EB3C982}" presName="gear2srcNode" presStyleLbl="node1" presStyleIdx="1" presStyleCnt="3"/>
      <dgm:spPr/>
      <dgm:t>
        <a:bodyPr/>
        <a:lstStyle/>
        <a:p>
          <a:endParaRPr lang="en-US"/>
        </a:p>
      </dgm:t>
    </dgm:pt>
    <dgm:pt modelId="{706E9A05-70AC-494E-B29F-F414922DE00D}" type="pres">
      <dgm:prSet presAssocID="{B294A45F-A097-47D5-8F55-FC668EB3C982}" presName="gear2dstNode" presStyleLbl="node1" presStyleIdx="1" presStyleCnt="3"/>
      <dgm:spPr/>
      <dgm:t>
        <a:bodyPr/>
        <a:lstStyle/>
        <a:p>
          <a:endParaRPr lang="en-US"/>
        </a:p>
      </dgm:t>
    </dgm:pt>
    <dgm:pt modelId="{11E70583-C9D9-4A1B-9215-04DC48DCBD8D}" type="pres">
      <dgm:prSet presAssocID="{A72F579A-815F-4730-AEB0-052A4E2EADB2}" presName="gear3" presStyleLbl="node1" presStyleIdx="2" presStyleCnt="3"/>
      <dgm:spPr/>
      <dgm:t>
        <a:bodyPr/>
        <a:lstStyle/>
        <a:p>
          <a:endParaRPr lang="en-US"/>
        </a:p>
      </dgm:t>
    </dgm:pt>
    <dgm:pt modelId="{1DC90457-DB2A-4C95-A36F-0563F25B6D53}" type="pres">
      <dgm:prSet presAssocID="{A72F579A-815F-4730-AEB0-052A4E2EADB2}" presName="gear3tx" presStyleLbl="node1" presStyleIdx="2" presStyleCnt="3">
        <dgm:presLayoutVars>
          <dgm:chMax val="1"/>
          <dgm:bulletEnabled val="1"/>
        </dgm:presLayoutVars>
      </dgm:prSet>
      <dgm:spPr/>
      <dgm:t>
        <a:bodyPr/>
        <a:lstStyle/>
        <a:p>
          <a:endParaRPr lang="en-US"/>
        </a:p>
      </dgm:t>
    </dgm:pt>
    <dgm:pt modelId="{E9EE43DE-00F8-4019-BA85-9AFF0B3069A7}" type="pres">
      <dgm:prSet presAssocID="{A72F579A-815F-4730-AEB0-052A4E2EADB2}" presName="gear3srcNode" presStyleLbl="node1" presStyleIdx="2" presStyleCnt="3"/>
      <dgm:spPr/>
      <dgm:t>
        <a:bodyPr/>
        <a:lstStyle/>
        <a:p>
          <a:endParaRPr lang="en-US"/>
        </a:p>
      </dgm:t>
    </dgm:pt>
    <dgm:pt modelId="{F86AD8D8-4A96-48C0-A843-3A718641AD56}" type="pres">
      <dgm:prSet presAssocID="{A72F579A-815F-4730-AEB0-052A4E2EADB2}" presName="gear3dstNode" presStyleLbl="node1" presStyleIdx="2" presStyleCnt="3"/>
      <dgm:spPr/>
      <dgm:t>
        <a:bodyPr/>
        <a:lstStyle/>
        <a:p>
          <a:endParaRPr lang="en-US"/>
        </a:p>
      </dgm:t>
    </dgm:pt>
    <dgm:pt modelId="{1E72715E-7366-4E78-A512-24F37F5D23DC}" type="pres">
      <dgm:prSet presAssocID="{39A3B9F5-08CD-49EE-B590-A9FA60312E8F}" presName="connector1" presStyleLbl="sibTrans2D1" presStyleIdx="0" presStyleCnt="3"/>
      <dgm:spPr/>
      <dgm:t>
        <a:bodyPr/>
        <a:lstStyle/>
        <a:p>
          <a:endParaRPr lang="en-US"/>
        </a:p>
      </dgm:t>
    </dgm:pt>
    <dgm:pt modelId="{BE287C59-37F8-4A31-B5A2-F56A3CB15957}" type="pres">
      <dgm:prSet presAssocID="{881A9571-C437-40E4-90E1-61734033862D}" presName="connector2" presStyleLbl="sibTrans2D1" presStyleIdx="1" presStyleCnt="3"/>
      <dgm:spPr/>
      <dgm:t>
        <a:bodyPr/>
        <a:lstStyle/>
        <a:p>
          <a:endParaRPr lang="en-US"/>
        </a:p>
      </dgm:t>
    </dgm:pt>
    <dgm:pt modelId="{2A80456C-D6A1-43C9-80B2-09334D6E033A}" type="pres">
      <dgm:prSet presAssocID="{6B184F14-5261-4D1F-8701-947EAF068BB3}" presName="connector3" presStyleLbl="sibTrans2D1" presStyleIdx="2" presStyleCnt="3"/>
      <dgm:spPr/>
      <dgm:t>
        <a:bodyPr/>
        <a:lstStyle/>
        <a:p>
          <a:endParaRPr lang="en-US"/>
        </a:p>
      </dgm:t>
    </dgm:pt>
  </dgm:ptLst>
  <dgm:cxnLst>
    <dgm:cxn modelId="{B9B0E059-D79B-4376-8D5C-22FF356A77D3}" type="presOf" srcId="{881A9571-C437-40E4-90E1-61734033862D}" destId="{BE287C59-37F8-4A31-B5A2-F56A3CB15957}" srcOrd="0" destOrd="0" presId="urn:microsoft.com/office/officeart/2005/8/layout/gear1"/>
    <dgm:cxn modelId="{723C8F22-4AB3-42CC-89EC-756A6438D4F8}" type="presOf" srcId="{B294A45F-A097-47D5-8F55-FC668EB3C982}" destId="{706E9A05-70AC-494E-B29F-F414922DE00D}" srcOrd="2" destOrd="0" presId="urn:microsoft.com/office/officeart/2005/8/layout/gear1"/>
    <dgm:cxn modelId="{5C012A6F-492C-4216-8D98-1C9CED36B44C}" type="presOf" srcId="{A72F579A-815F-4730-AEB0-052A4E2EADB2}" destId="{E9EE43DE-00F8-4019-BA85-9AFF0B3069A7}" srcOrd="2" destOrd="0" presId="urn:microsoft.com/office/officeart/2005/8/layout/gear1"/>
    <dgm:cxn modelId="{5642BDE9-C21A-403B-9DBE-C06C15AD6197}" type="presOf" srcId="{A72F579A-815F-4730-AEB0-052A4E2EADB2}" destId="{F86AD8D8-4A96-48C0-A843-3A718641AD56}" srcOrd="3" destOrd="0" presId="urn:microsoft.com/office/officeart/2005/8/layout/gear1"/>
    <dgm:cxn modelId="{CD5AA65A-6000-4F48-85D3-EB084B6F41D0}" srcId="{F1469E50-24C6-4156-8DAA-6DD0C1079C89}" destId="{D0115B0F-FDFB-494B-AC0A-E04A5EC234DA}" srcOrd="0" destOrd="0" parTransId="{F3ECE90F-7A47-4472-9560-98DC857F992F}" sibTransId="{39A3B9F5-08CD-49EE-B590-A9FA60312E8F}"/>
    <dgm:cxn modelId="{A67BBC1F-E27A-45A3-97D8-DB5273212B10}" type="presOf" srcId="{B294A45F-A097-47D5-8F55-FC668EB3C982}" destId="{1CA3202A-9CD1-47F7-9D42-23E46A72BBFC}" srcOrd="0" destOrd="0" presId="urn:microsoft.com/office/officeart/2005/8/layout/gear1"/>
    <dgm:cxn modelId="{F00F5FF9-8EEF-4575-883E-9FECBCDECA1B}" type="presOf" srcId="{39A3B9F5-08CD-49EE-B590-A9FA60312E8F}" destId="{1E72715E-7366-4E78-A512-24F37F5D23DC}" srcOrd="0" destOrd="0" presId="urn:microsoft.com/office/officeart/2005/8/layout/gear1"/>
    <dgm:cxn modelId="{C2825D01-7009-4C7A-9735-E3DA9B56907F}" type="presOf" srcId="{F1469E50-24C6-4156-8DAA-6DD0C1079C89}" destId="{DF72D2A9-E721-47DF-A758-78A445E0F3CE}" srcOrd="0" destOrd="0" presId="urn:microsoft.com/office/officeart/2005/8/layout/gear1"/>
    <dgm:cxn modelId="{64245054-BF6B-45A8-B6B4-5E3294B19593}" type="presOf" srcId="{A72F579A-815F-4730-AEB0-052A4E2EADB2}" destId="{11E70583-C9D9-4A1B-9215-04DC48DCBD8D}" srcOrd="0" destOrd="0" presId="urn:microsoft.com/office/officeart/2005/8/layout/gear1"/>
    <dgm:cxn modelId="{05A23107-95A6-48BA-9C15-320B2C8DBD9C}" type="presOf" srcId="{D0115B0F-FDFB-494B-AC0A-E04A5EC234DA}" destId="{A8AE7A62-856E-43C0-A01E-AB2F291FD15A}" srcOrd="2" destOrd="0" presId="urn:microsoft.com/office/officeart/2005/8/layout/gear1"/>
    <dgm:cxn modelId="{38A955D8-3C8B-463D-BA25-2C9E34FDDEBB}" srcId="{F1469E50-24C6-4156-8DAA-6DD0C1079C89}" destId="{B294A45F-A097-47D5-8F55-FC668EB3C982}" srcOrd="1" destOrd="0" parTransId="{ACBA6356-2F80-466D-9121-489D204B80B8}" sibTransId="{881A9571-C437-40E4-90E1-61734033862D}"/>
    <dgm:cxn modelId="{E0F29509-14D9-447A-A12F-C58EB915A87F}" type="presOf" srcId="{D0115B0F-FDFB-494B-AC0A-E04A5EC234DA}" destId="{519C9BB9-1ADD-4304-93EC-C9FE618B8492}" srcOrd="0" destOrd="0" presId="urn:microsoft.com/office/officeart/2005/8/layout/gear1"/>
    <dgm:cxn modelId="{78D93DA3-71DA-4B27-AF7D-4F6F06818383}" type="presOf" srcId="{6B184F14-5261-4D1F-8701-947EAF068BB3}" destId="{2A80456C-D6A1-43C9-80B2-09334D6E033A}" srcOrd="0" destOrd="0" presId="urn:microsoft.com/office/officeart/2005/8/layout/gear1"/>
    <dgm:cxn modelId="{F848FB20-E105-42B8-A2CB-C9B380751AC8}" type="presOf" srcId="{B294A45F-A097-47D5-8F55-FC668EB3C982}" destId="{142EE68D-5808-445A-B73B-CEFF75A2773F}" srcOrd="1" destOrd="0" presId="urn:microsoft.com/office/officeart/2005/8/layout/gear1"/>
    <dgm:cxn modelId="{EBF6C241-6C40-4A2E-84BC-B52B0944EC7E}" type="presOf" srcId="{A72F579A-815F-4730-AEB0-052A4E2EADB2}" destId="{1DC90457-DB2A-4C95-A36F-0563F25B6D53}" srcOrd="1" destOrd="0" presId="urn:microsoft.com/office/officeart/2005/8/layout/gear1"/>
    <dgm:cxn modelId="{D2ECF758-131A-41EE-A789-9D6FDC186481}" srcId="{F1469E50-24C6-4156-8DAA-6DD0C1079C89}" destId="{A72F579A-815F-4730-AEB0-052A4E2EADB2}" srcOrd="2" destOrd="0" parTransId="{8EA6516C-EB3A-4FC0-BB44-265A3652D4BC}" sibTransId="{6B184F14-5261-4D1F-8701-947EAF068BB3}"/>
    <dgm:cxn modelId="{D3CAA15F-809B-449B-B4C7-F52EC4A84ECE}" type="presOf" srcId="{D0115B0F-FDFB-494B-AC0A-E04A5EC234DA}" destId="{491B49C7-064E-438E-A5AF-D06F604607BC}" srcOrd="1" destOrd="0" presId="urn:microsoft.com/office/officeart/2005/8/layout/gear1"/>
    <dgm:cxn modelId="{AD820DF2-DF49-4404-8EB2-21B39A3FB116}" type="presParOf" srcId="{DF72D2A9-E721-47DF-A758-78A445E0F3CE}" destId="{519C9BB9-1ADD-4304-93EC-C9FE618B8492}" srcOrd="0" destOrd="0" presId="urn:microsoft.com/office/officeart/2005/8/layout/gear1"/>
    <dgm:cxn modelId="{5FCC70D7-F25D-4F83-B73B-CC9743E22AA2}" type="presParOf" srcId="{DF72D2A9-E721-47DF-A758-78A445E0F3CE}" destId="{491B49C7-064E-438E-A5AF-D06F604607BC}" srcOrd="1" destOrd="0" presId="urn:microsoft.com/office/officeart/2005/8/layout/gear1"/>
    <dgm:cxn modelId="{99063BC2-9488-46FC-8DF6-8441C24C3965}" type="presParOf" srcId="{DF72D2A9-E721-47DF-A758-78A445E0F3CE}" destId="{A8AE7A62-856E-43C0-A01E-AB2F291FD15A}" srcOrd="2" destOrd="0" presId="urn:microsoft.com/office/officeart/2005/8/layout/gear1"/>
    <dgm:cxn modelId="{A0BC6D19-907A-47D7-A08F-5D179F64EECA}" type="presParOf" srcId="{DF72D2A9-E721-47DF-A758-78A445E0F3CE}" destId="{1CA3202A-9CD1-47F7-9D42-23E46A72BBFC}" srcOrd="3" destOrd="0" presId="urn:microsoft.com/office/officeart/2005/8/layout/gear1"/>
    <dgm:cxn modelId="{A3B8BF3C-AC9A-49CC-B2EF-B4679D8DF0C6}" type="presParOf" srcId="{DF72D2A9-E721-47DF-A758-78A445E0F3CE}" destId="{142EE68D-5808-445A-B73B-CEFF75A2773F}" srcOrd="4" destOrd="0" presId="urn:microsoft.com/office/officeart/2005/8/layout/gear1"/>
    <dgm:cxn modelId="{F5C1E3F4-99F8-4BD4-BD0B-C5FE69FE5223}" type="presParOf" srcId="{DF72D2A9-E721-47DF-A758-78A445E0F3CE}" destId="{706E9A05-70AC-494E-B29F-F414922DE00D}" srcOrd="5" destOrd="0" presId="urn:microsoft.com/office/officeart/2005/8/layout/gear1"/>
    <dgm:cxn modelId="{FCC3D189-BC5D-47B0-92BA-5A107E436E22}" type="presParOf" srcId="{DF72D2A9-E721-47DF-A758-78A445E0F3CE}" destId="{11E70583-C9D9-4A1B-9215-04DC48DCBD8D}" srcOrd="6" destOrd="0" presId="urn:microsoft.com/office/officeart/2005/8/layout/gear1"/>
    <dgm:cxn modelId="{DFFA59B1-FFDD-46BE-8FA1-73C7504494F7}" type="presParOf" srcId="{DF72D2A9-E721-47DF-A758-78A445E0F3CE}" destId="{1DC90457-DB2A-4C95-A36F-0563F25B6D53}" srcOrd="7" destOrd="0" presId="urn:microsoft.com/office/officeart/2005/8/layout/gear1"/>
    <dgm:cxn modelId="{FB52C3EF-7F00-44BF-9DC3-4F3DB8AE4938}" type="presParOf" srcId="{DF72D2A9-E721-47DF-A758-78A445E0F3CE}" destId="{E9EE43DE-00F8-4019-BA85-9AFF0B3069A7}" srcOrd="8" destOrd="0" presId="urn:microsoft.com/office/officeart/2005/8/layout/gear1"/>
    <dgm:cxn modelId="{A0EEF6B1-DF0D-4309-97B7-44A898FB6001}" type="presParOf" srcId="{DF72D2A9-E721-47DF-A758-78A445E0F3CE}" destId="{F86AD8D8-4A96-48C0-A843-3A718641AD56}" srcOrd="9" destOrd="0" presId="urn:microsoft.com/office/officeart/2005/8/layout/gear1"/>
    <dgm:cxn modelId="{2B9DD819-AFC3-413F-B930-1FC87889253A}" type="presParOf" srcId="{DF72D2A9-E721-47DF-A758-78A445E0F3CE}" destId="{1E72715E-7366-4E78-A512-24F37F5D23DC}" srcOrd="10" destOrd="0" presId="urn:microsoft.com/office/officeart/2005/8/layout/gear1"/>
    <dgm:cxn modelId="{E12A6285-B30D-4A0B-9086-69D1D9BB4F11}" type="presParOf" srcId="{DF72D2A9-E721-47DF-A758-78A445E0F3CE}" destId="{BE287C59-37F8-4A31-B5A2-F56A3CB15957}" srcOrd="11" destOrd="0" presId="urn:microsoft.com/office/officeart/2005/8/layout/gear1"/>
    <dgm:cxn modelId="{AE1DDF6A-5091-4106-9D09-6702BC865C7A}" type="presParOf" srcId="{DF72D2A9-E721-47DF-A758-78A445E0F3CE}" destId="{2A80456C-D6A1-43C9-80B2-09334D6E033A}"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C9BB9-1ADD-4304-93EC-C9FE618B8492}">
      <dsp:nvSpPr>
        <dsp:cNvPr id="0" name=""/>
        <dsp:cNvSpPr/>
      </dsp:nvSpPr>
      <dsp:spPr>
        <a:xfrm>
          <a:off x="2041441" y="2008108"/>
          <a:ext cx="2454354" cy="2454354"/>
        </a:xfrm>
        <a:prstGeom prst="gear9">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lvl="0" algn="ctr" defTabSz="914400">
            <a:lnSpc>
              <a:spcPct val="90000"/>
            </a:lnSpc>
            <a:spcBef>
              <a:spcPct val="0"/>
            </a:spcBef>
            <a:spcAft>
              <a:spcPct val="35000"/>
            </a:spcAft>
            <a:buNone/>
          </a:pPr>
          <a:r>
            <a:rPr lang="fr-FR" sz="2300" b="0" i="0" kern="1200" noProof="0" dirty="0" smtClean="0">
              <a:latin typeface="Calibri"/>
              <a:ea typeface="+mn-ea"/>
              <a:cs typeface="+mn-cs"/>
            </a:rPr>
            <a:t>Étape 3</a:t>
          </a:r>
        </a:p>
        <a:p>
          <a:pPr lvl="0" algn="ctr" defTabSz="914400">
            <a:lnSpc>
              <a:spcPct val="90000"/>
            </a:lnSpc>
            <a:spcBef>
              <a:spcPct val="0"/>
            </a:spcBef>
            <a:spcAft>
              <a:spcPct val="35000"/>
            </a:spcAft>
            <a:buNone/>
          </a:pPr>
          <a:r>
            <a:rPr lang="fr-FR" sz="2300" b="0" i="0" kern="1200" noProof="0" dirty="0" smtClean="0">
              <a:latin typeface="Calibri"/>
              <a:ea typeface="+mn-ea"/>
              <a:cs typeface="+mn-cs"/>
            </a:rPr>
            <a:t>ACTIONS</a:t>
          </a:r>
          <a:endParaRPr lang="fr-FR" sz="2300" b="0" i="0" kern="1200" noProof="0" dirty="0">
            <a:latin typeface="Calibri"/>
            <a:ea typeface="+mn-ea"/>
            <a:cs typeface="+mn-cs"/>
          </a:endParaRPr>
        </a:p>
      </dsp:txBody>
      <dsp:txXfrm>
        <a:off x="2534875" y="2583029"/>
        <a:ext cx="1467486" cy="1261588"/>
      </dsp:txXfrm>
    </dsp:sp>
    <dsp:sp modelId="{1CA3202A-9CD1-47F7-9D42-23E46A72BBFC}">
      <dsp:nvSpPr>
        <dsp:cNvPr id="0" name=""/>
        <dsp:cNvSpPr/>
      </dsp:nvSpPr>
      <dsp:spPr>
        <a:xfrm>
          <a:off x="366623" y="1244357"/>
          <a:ext cx="2245315" cy="2152245"/>
        </a:xfrm>
        <a:prstGeom prst="gear6">
          <a:avLst/>
        </a:prstGeom>
        <a:solidFill>
          <a:schemeClr val="accent1">
            <a:shade val="80000"/>
            <a:hueOff val="213834"/>
            <a:satOff val="-21230"/>
            <a:lumOff val="1710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14400">
            <a:lnSpc>
              <a:spcPct val="90000"/>
            </a:lnSpc>
            <a:spcBef>
              <a:spcPct val="0"/>
            </a:spcBef>
            <a:spcAft>
              <a:spcPct val="35000"/>
            </a:spcAft>
            <a:buNone/>
          </a:pPr>
          <a:r>
            <a:rPr lang="fr-FR" sz="2100" b="0" i="0" kern="1200" noProof="0" dirty="0" smtClean="0">
              <a:latin typeface="Calibri"/>
              <a:ea typeface="+mn-ea"/>
              <a:cs typeface="+mn-cs"/>
            </a:rPr>
            <a:t>Étape 2</a:t>
          </a:r>
        </a:p>
        <a:p>
          <a:pPr lvl="0" algn="ctr" defTabSz="914400">
            <a:lnSpc>
              <a:spcPct val="90000"/>
            </a:lnSpc>
            <a:spcBef>
              <a:spcPct val="0"/>
            </a:spcBef>
            <a:spcAft>
              <a:spcPct val="35000"/>
            </a:spcAft>
            <a:buNone/>
          </a:pPr>
          <a:r>
            <a:rPr lang="fr-FR" sz="1400" b="0" i="0" kern="1200" noProof="0" dirty="0" smtClean="0">
              <a:latin typeface="Calibri"/>
              <a:ea typeface="+mn-ea"/>
              <a:cs typeface="+mn-cs"/>
            </a:rPr>
            <a:t>OPERATIONS</a:t>
          </a:r>
          <a:endParaRPr lang="fr-FR" sz="1400" b="0" i="0" kern="1200" noProof="0" dirty="0">
            <a:latin typeface="Calibri"/>
            <a:ea typeface="+mn-ea"/>
            <a:cs typeface="+mn-cs"/>
          </a:endParaRPr>
        </a:p>
      </dsp:txBody>
      <dsp:txXfrm>
        <a:off x="921986" y="1789466"/>
        <a:ext cx="1134589" cy="1062027"/>
      </dsp:txXfrm>
    </dsp:sp>
    <dsp:sp modelId="{11E70583-C9D9-4A1B-9215-04DC48DCBD8D}">
      <dsp:nvSpPr>
        <dsp:cNvPr id="0" name=""/>
        <dsp:cNvSpPr/>
      </dsp:nvSpPr>
      <dsp:spPr>
        <a:xfrm rot="20700000">
          <a:off x="1596562" y="196530"/>
          <a:ext cx="1748921" cy="1748921"/>
        </a:xfrm>
        <a:prstGeom prst="gear6">
          <a:avLst/>
        </a:prstGeom>
        <a:solidFill>
          <a:schemeClr val="accent1">
            <a:shade val="80000"/>
            <a:hueOff val="427667"/>
            <a:satOff val="-42460"/>
            <a:lumOff val="3421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14400">
            <a:lnSpc>
              <a:spcPct val="90000"/>
            </a:lnSpc>
            <a:spcBef>
              <a:spcPct val="0"/>
            </a:spcBef>
            <a:spcAft>
              <a:spcPct val="35000"/>
            </a:spcAft>
            <a:buNone/>
          </a:pPr>
          <a:r>
            <a:rPr lang="fr-FR" sz="2100" b="0" i="0" kern="1200" noProof="0" dirty="0" smtClean="0">
              <a:latin typeface="Calibri"/>
              <a:ea typeface="+mn-ea"/>
              <a:cs typeface="+mn-cs"/>
            </a:rPr>
            <a:t> Étape 1</a:t>
          </a:r>
        </a:p>
        <a:p>
          <a:pPr lvl="0" algn="ctr" defTabSz="914400">
            <a:lnSpc>
              <a:spcPct val="90000"/>
            </a:lnSpc>
            <a:spcBef>
              <a:spcPct val="0"/>
            </a:spcBef>
            <a:spcAft>
              <a:spcPct val="35000"/>
            </a:spcAft>
            <a:buNone/>
          </a:pPr>
          <a:r>
            <a:rPr lang="fr-FR" sz="1600" b="0" i="0" kern="1200" noProof="0" dirty="0" smtClean="0">
              <a:latin typeface="Calibri"/>
              <a:ea typeface="+mn-ea"/>
              <a:cs typeface="+mn-cs"/>
            </a:rPr>
            <a:t>INTENTION</a:t>
          </a:r>
          <a:endParaRPr lang="fr-FR" sz="1600" b="0" i="0" kern="1200" noProof="0" dirty="0">
            <a:latin typeface="Calibri"/>
            <a:ea typeface="+mn-ea"/>
            <a:cs typeface="+mn-cs"/>
          </a:endParaRPr>
        </a:p>
      </dsp:txBody>
      <dsp:txXfrm rot="-20700000">
        <a:off x="1980152" y="580120"/>
        <a:ext cx="981741" cy="981741"/>
      </dsp:txXfrm>
    </dsp:sp>
    <dsp:sp modelId="{1E72715E-7366-4E78-A512-24F37F5D23DC}">
      <dsp:nvSpPr>
        <dsp:cNvPr id="0" name=""/>
        <dsp:cNvSpPr/>
      </dsp:nvSpPr>
      <dsp:spPr>
        <a:xfrm>
          <a:off x="1839004" y="1636070"/>
          <a:ext cx="3141573" cy="3141573"/>
        </a:xfrm>
        <a:prstGeom prst="circularArrow">
          <a:avLst>
            <a:gd name="adj1" fmla="val 4688"/>
            <a:gd name="adj2" fmla="val 299029"/>
            <a:gd name="adj3" fmla="val 2522244"/>
            <a:gd name="adj4" fmla="val 15848245"/>
            <a:gd name="adj5" fmla="val 5469"/>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E287C59-37F8-4A31-B5A2-F56A3CB15957}">
      <dsp:nvSpPr>
        <dsp:cNvPr id="0" name=""/>
        <dsp:cNvSpPr/>
      </dsp:nvSpPr>
      <dsp:spPr>
        <a:xfrm>
          <a:off x="280671" y="1031887"/>
          <a:ext cx="2282549" cy="2282549"/>
        </a:xfrm>
        <a:prstGeom prst="leftCircularArrow">
          <a:avLst>
            <a:gd name="adj1" fmla="val 6452"/>
            <a:gd name="adj2" fmla="val 429999"/>
            <a:gd name="adj3" fmla="val 10489124"/>
            <a:gd name="adj4" fmla="val 14837806"/>
            <a:gd name="adj5" fmla="val 7527"/>
          </a:avLst>
        </a:prstGeom>
        <a:solidFill>
          <a:schemeClr val="accent1">
            <a:shade val="90000"/>
            <a:hueOff val="213888"/>
            <a:satOff val="-20957"/>
            <a:lumOff val="16104"/>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A80456C-D6A1-43C9-80B2-09334D6E033A}">
      <dsp:nvSpPr>
        <dsp:cNvPr id="0" name=""/>
        <dsp:cNvSpPr/>
      </dsp:nvSpPr>
      <dsp:spPr>
        <a:xfrm>
          <a:off x="1192019" y="-187699"/>
          <a:ext cx="2461048" cy="2461048"/>
        </a:xfrm>
        <a:prstGeom prst="circularArrow">
          <a:avLst>
            <a:gd name="adj1" fmla="val 5984"/>
            <a:gd name="adj2" fmla="val 394124"/>
            <a:gd name="adj3" fmla="val 13313824"/>
            <a:gd name="adj4" fmla="val 10508221"/>
            <a:gd name="adj5" fmla="val 6981"/>
          </a:avLst>
        </a:prstGeom>
        <a:solidFill>
          <a:schemeClr val="accent1">
            <a:shade val="90000"/>
            <a:hueOff val="427776"/>
            <a:satOff val="-41914"/>
            <a:lumOff val="32207"/>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9BCE0C-CD74-4A59-802C-6D2F8C15331A}" type="datetimeFigureOut">
              <a:rPr lang="en-US" smtClean="0"/>
              <a:t>2/18/2015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smtClean="0"/>
              <a:t>Michel Bourgault - Mai 2014</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98501B-77B5-4365-9881-C6E19A3C1E42}" type="slidenum">
              <a:rPr lang="en-US" smtClean="0"/>
              <a:t>‹N°›</a:t>
            </a:fld>
            <a:endParaRPr lang="en-US"/>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4FDEA8-CBB8-46CC-9562-028963DBC55A}" type="datetimeFigureOut">
              <a:rPr lang="en-US" smtClean="0"/>
              <a:t>2/18/2015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smtClean="0"/>
              <a:t>Michel Bourgault - Mai 2014</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8BD8E7-1312-41F3-99C4-6DA5AF891969}" type="slidenum">
              <a:rPr lang="en-US" smtClean="0"/>
              <a:t>‹N°›</a:t>
            </a:fld>
            <a:endParaRPr lang="en-US"/>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5" name="Espace réservé du pied de page 4"/>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33890882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pied de page 3"/>
          <p:cNvSpPr>
            <a:spLocks noGrp="1"/>
          </p:cNvSpPr>
          <p:nvPr>
            <p:ph type="ftr" sz="quarter" idx="10"/>
          </p:nvPr>
        </p:nvSpPr>
        <p:spPr/>
        <p:txBody>
          <a:bodyPr/>
          <a:lstStyle/>
          <a:p>
            <a:r>
              <a:rPr lang="en-US" smtClean="0"/>
              <a:t>Michel Bourgault - Mai 2014</a:t>
            </a:r>
            <a:endParaRPr lang="en-US"/>
          </a:p>
        </p:txBody>
      </p:sp>
    </p:spTree>
    <p:extLst>
      <p:ext uri="{BB962C8B-B14F-4D97-AF65-F5344CB8AC3E}">
        <p14:creationId xmlns:p14="http://schemas.microsoft.com/office/powerpoint/2010/main" val="3526099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5" name="Espace réservé du pied de page 4"/>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23323007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5" name="Espace réservé du pied de page 4"/>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3415845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5" name="Espace réservé du pied de page 4"/>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647322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00200"/>
            <a:ext cx="10515600" cy="2240280"/>
          </a:xfrm>
        </p:spPr>
        <p:txBody>
          <a:bodyPr anchor="b">
            <a:normAutofit/>
          </a:bodyPr>
          <a:lstStyle>
            <a:lvl1pPr algn="ctr">
              <a:defRPr sz="4400">
                <a:solidFill>
                  <a:schemeClr val="bg1"/>
                </a:solidFill>
              </a:defRPr>
            </a:lvl1pPr>
          </a:lstStyle>
          <a:p>
            <a:r>
              <a:rPr lang="fr-FR" smtClean="0"/>
              <a:t>Modifiez le style du titre</a:t>
            </a:r>
            <a:endParaRPr lang="en-US"/>
          </a:p>
        </p:txBody>
      </p:sp>
      <p:sp>
        <p:nvSpPr>
          <p:cNvPr id="3" name="Subtitle 2"/>
          <p:cNvSpPr>
            <a:spLocks noGrp="1"/>
          </p:cNvSpPr>
          <p:nvPr>
            <p:ph type="subTitle" idx="1"/>
          </p:nvPr>
        </p:nvSpPr>
        <p:spPr>
          <a:xfrm>
            <a:off x="838200" y="3854659"/>
            <a:ext cx="10515600" cy="1143000"/>
          </a:xfrm>
        </p:spPr>
        <p:txBody>
          <a:bodyPr>
            <a:normAutofit/>
          </a:bodyPr>
          <a:lstStyle>
            <a:lvl1pPr marL="0" indent="0" algn="ctr">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Image avec légende">
    <p:spTree>
      <p:nvGrpSpPr>
        <p:cNvPr id="1" name=""/>
        <p:cNvGrpSpPr/>
        <p:nvPr/>
      </p:nvGrpSpPr>
      <p:grpSpPr>
        <a:xfrm>
          <a:off x="0" y="0"/>
          <a:ext cx="0" cy="0"/>
          <a:chOff x="0" y="0"/>
          <a:chExt cx="0" cy="0"/>
        </a:xfrm>
      </p:grpSpPr>
      <p:sp>
        <p:nvSpPr>
          <p:cNvPr id="8" name="Rectangle 7"/>
          <p:cNvSpPr/>
          <p:nvPr userDrawn="1"/>
        </p:nvSpPr>
        <p:spPr>
          <a:xfrm>
            <a:off x="8153400" y="0"/>
            <a:ext cx="40386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8532813" y="4591761"/>
            <a:ext cx="3125787" cy="1580440"/>
          </a:xfrm>
        </p:spPr>
        <p:txBody>
          <a:bodyPr/>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2" name="Title 1"/>
          <p:cNvSpPr>
            <a:spLocks noGrp="1"/>
          </p:cNvSpPr>
          <p:nvPr>
            <p:ph type="title"/>
          </p:nvPr>
        </p:nvSpPr>
        <p:spPr>
          <a:xfrm>
            <a:off x="8532813" y="1714500"/>
            <a:ext cx="3125787" cy="2877260"/>
          </a:xfrm>
        </p:spPr>
        <p:txBody>
          <a:bodyPr anchor="b">
            <a:normAutofit/>
          </a:bodyPr>
          <a:lstStyle>
            <a:lvl1pPr>
              <a:defRPr sz="3000">
                <a:solidFill>
                  <a:schemeClr val="bg1"/>
                </a:solidFill>
              </a:defRPr>
            </a:lvl1pPr>
          </a:lstStyle>
          <a:p>
            <a:r>
              <a:rPr lang="fr-FR" smtClean="0"/>
              <a:t>Modifiez le style du titre</a:t>
            </a:r>
            <a:endParaRPr lang="en-US"/>
          </a:p>
        </p:txBody>
      </p:sp>
      <p:sp>
        <p:nvSpPr>
          <p:cNvPr id="6" name="Picture Placeholder 2"/>
          <p:cNvSpPr>
            <a:spLocks noGrp="1"/>
          </p:cNvSpPr>
          <p:nvPr>
            <p:ph type="pic" idx="1"/>
          </p:nvPr>
        </p:nvSpPr>
        <p:spPr>
          <a:xfrm>
            <a:off x="0" y="0"/>
            <a:ext cx="8101584" cy="6857999"/>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Michel Bourgault – Mai 2014</a:t>
            </a:r>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57200"/>
            <a:ext cx="1943100" cy="5719762"/>
          </a:xfrm>
        </p:spPr>
        <p:txBody>
          <a:bodyPr vert="eaVert"/>
          <a:lstStyle/>
          <a:p>
            <a:r>
              <a:rPr lang="fr-FR" smtClean="0"/>
              <a:t>Modifiez le style du titre</a:t>
            </a:r>
            <a:endParaRPr lang="en-US"/>
          </a:p>
        </p:txBody>
      </p:sp>
      <p:sp>
        <p:nvSpPr>
          <p:cNvPr id="3" name="Vertical Text Placeholder 2"/>
          <p:cNvSpPr>
            <a:spLocks noGrp="1"/>
          </p:cNvSpPr>
          <p:nvPr>
            <p:ph type="body" orient="vert" idx="1"/>
          </p:nvPr>
        </p:nvSpPr>
        <p:spPr>
          <a:xfrm>
            <a:off x="1524000" y="457200"/>
            <a:ext cx="7048500" cy="57197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Michel Bourgault – Mai 2014</a:t>
            </a:r>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with Pictures">
    <p:bg>
      <p:bgRef idx="1001">
        <a:schemeClr val="bg1"/>
      </p:bgRef>
    </p:bg>
    <p:spTree>
      <p:nvGrpSpPr>
        <p:cNvPr id="1" name=""/>
        <p:cNvGrpSpPr/>
        <p:nvPr/>
      </p:nvGrpSpPr>
      <p:grpSpPr>
        <a:xfrm>
          <a:off x="0" y="0"/>
          <a:ext cx="0" cy="0"/>
          <a:chOff x="0" y="0"/>
          <a:chExt cx="0" cy="0"/>
        </a:xfrm>
      </p:grpSpPr>
      <p:sp>
        <p:nvSpPr>
          <p:cNvPr id="8" name="Rectangle 7"/>
          <p:cNvSpPr/>
          <p:nvPr userDrawn="1"/>
        </p:nvSpPr>
        <p:spPr>
          <a:xfrm>
            <a:off x="0" y="4800600"/>
            <a:ext cx="12192000" cy="20574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33400" y="5115656"/>
            <a:ext cx="11125200" cy="914400"/>
          </a:xfrm>
        </p:spPr>
        <p:txBody>
          <a:bodyPr anchor="b">
            <a:normAutofit/>
          </a:bodyPr>
          <a:lstStyle>
            <a:lvl1pPr algn="ctr">
              <a:defRPr sz="4400" spc="-50" baseline="0">
                <a:solidFill>
                  <a:schemeClr val="bg1"/>
                </a:solidFill>
              </a:defRPr>
            </a:lvl1pPr>
          </a:lstStyle>
          <a:p>
            <a:r>
              <a:rPr lang="fr-FR" smtClean="0"/>
              <a:t>Modifiez le style du titre</a:t>
            </a:r>
            <a:endParaRPr lang="en-US"/>
          </a:p>
        </p:txBody>
      </p:sp>
      <p:sp>
        <p:nvSpPr>
          <p:cNvPr id="3" name="Subtitle 2"/>
          <p:cNvSpPr>
            <a:spLocks noGrp="1"/>
          </p:cNvSpPr>
          <p:nvPr>
            <p:ph type="subTitle" idx="1"/>
          </p:nvPr>
        </p:nvSpPr>
        <p:spPr>
          <a:xfrm>
            <a:off x="533400" y="6043123"/>
            <a:ext cx="11125200" cy="571500"/>
          </a:xfrm>
        </p:spPr>
        <p:txBody>
          <a:bodyPr>
            <a:normAutofit/>
          </a:bodyPr>
          <a:lstStyle>
            <a:lvl1pPr marL="0" indent="0" algn="ctr">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a:p>
        </p:txBody>
      </p:sp>
      <p:sp>
        <p:nvSpPr>
          <p:cNvPr id="9" name="Picture Placeholder 2"/>
          <p:cNvSpPr>
            <a:spLocks noGrp="1"/>
          </p:cNvSpPr>
          <p:nvPr>
            <p:ph type="pic" idx="10"/>
          </p:nvPr>
        </p:nvSpPr>
        <p:spPr>
          <a:xfrm>
            <a:off x="1"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13" name="Picture Placeholder 2"/>
          <p:cNvSpPr>
            <a:spLocks noGrp="1"/>
          </p:cNvSpPr>
          <p:nvPr>
            <p:ph type="pic" idx="11"/>
          </p:nvPr>
        </p:nvSpPr>
        <p:spPr>
          <a:xfrm>
            <a:off x="408432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
        <p:nvSpPr>
          <p:cNvPr id="14" name="Picture Placeholder 2"/>
          <p:cNvSpPr>
            <a:spLocks noGrp="1"/>
          </p:cNvSpPr>
          <p:nvPr>
            <p:ph type="pic" idx="12"/>
          </p:nvPr>
        </p:nvSpPr>
        <p:spPr>
          <a:xfrm>
            <a:off x="8168640" y="1"/>
            <a:ext cx="4023360" cy="4745736"/>
          </a:xfrm>
        </p:spPr>
        <p:txBody>
          <a:bodyPr tIns="45720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Michel Bourgault – Mai 2014</a:t>
            </a:r>
            <a:endParaRPr lang="en-US"/>
          </a:p>
        </p:txBody>
      </p:sp>
      <p:sp>
        <p:nvSpPr>
          <p:cNvPr id="6" name="Slide Number Placeholder 5"/>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re de section">
    <p:bg>
      <p:bgPr>
        <a:solidFill>
          <a:schemeClr val="accent1"/>
        </a:solidFill>
        <a:effectLst/>
      </p:bgPr>
    </p:bg>
    <p:spTree>
      <p:nvGrpSpPr>
        <p:cNvPr id="1" name=""/>
        <p:cNvGrpSpPr/>
        <p:nvPr/>
      </p:nvGrpSpPr>
      <p:grpSpPr>
        <a:xfrm>
          <a:off x="0" y="0"/>
          <a:ext cx="0" cy="0"/>
          <a:chOff x="0" y="0"/>
          <a:chExt cx="0" cy="0"/>
        </a:xfrm>
      </p:grpSpPr>
      <p:sp>
        <p:nvSpPr>
          <p:cNvPr id="7" name="Rectangle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1850" y="2514600"/>
            <a:ext cx="10515600" cy="2743200"/>
          </a:xfrm>
        </p:spPr>
        <p:txBody>
          <a:bodyPr anchor="b">
            <a:normAutofit/>
          </a:bodyPr>
          <a:lstStyle>
            <a:lvl1pPr algn="ctr">
              <a:defRPr sz="4400" spc="-50" baseline="0">
                <a:solidFill>
                  <a:schemeClr val="bg1"/>
                </a:solidFill>
              </a:defRPr>
            </a:lvl1pPr>
          </a:lstStyle>
          <a:p>
            <a:r>
              <a:rPr lang="fr-FR" smtClean="0"/>
              <a:t>Modifiez le style du titre</a:t>
            </a:r>
            <a:endParaRPr lang="en-US"/>
          </a:p>
        </p:txBody>
      </p:sp>
      <p:sp>
        <p:nvSpPr>
          <p:cNvPr id="3" name="Text Placeholder 2"/>
          <p:cNvSpPr>
            <a:spLocks noGrp="1"/>
          </p:cNvSpPr>
          <p:nvPr>
            <p:ph type="body" idx="1"/>
          </p:nvPr>
        </p:nvSpPr>
        <p:spPr>
          <a:xfrm>
            <a:off x="831850" y="5257800"/>
            <a:ext cx="10515600" cy="914400"/>
          </a:xfrm>
        </p:spPr>
        <p:txBody>
          <a:bodyPr>
            <a:normAutofit/>
          </a:bodyPr>
          <a:lstStyle>
            <a:lvl1pPr marL="0" indent="0" algn="ctr">
              <a:spcBef>
                <a:spcPts val="0"/>
              </a:spcBef>
              <a:buNone/>
              <a:defRPr sz="2000" cap="all" spc="50" baseline="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smtClean="0"/>
              <a:t>Modifiez les styles du texte du masque</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15240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1714500"/>
            <a:ext cx="4495800" cy="4462272"/>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Michel Bourgault – Mai 2014</a:t>
            </a:r>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Text Placeholder 2"/>
          <p:cNvSpPr>
            <a:spLocks noGrp="1"/>
          </p:cNvSpPr>
          <p:nvPr>
            <p:ph type="body" idx="1"/>
          </p:nvPr>
        </p:nvSpPr>
        <p:spPr>
          <a:xfrm>
            <a:off x="1527048"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527048"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72200" y="1733162"/>
            <a:ext cx="4498848" cy="685800"/>
          </a:xfrm>
        </p:spPr>
        <p:txBody>
          <a:bodyPr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72200" y="2481943"/>
            <a:ext cx="4498848" cy="3690257"/>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Michel Bourgault – Mai 2014</a:t>
            </a:r>
            <a:endParaRPr lang="en-US"/>
          </a:p>
        </p:txBody>
      </p:sp>
      <p:sp>
        <p:nvSpPr>
          <p:cNvPr id="9" name="Slide Number Placeholder 8"/>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Michel Bourgault – Mai 2014</a:t>
            </a:r>
            <a:endParaRPr lang="en-US"/>
          </a:p>
        </p:txBody>
      </p:sp>
      <p:sp>
        <p:nvSpPr>
          <p:cNvPr id="5" name="Slide Number Placeholder 4"/>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151812" y="1714498"/>
            <a:ext cx="3506788" cy="2880360"/>
          </a:xfrm>
        </p:spPr>
        <p:txBody>
          <a:bodyPr anchor="b">
            <a:normAutofit/>
          </a:bodyPr>
          <a:lstStyle>
            <a:lvl1pPr>
              <a:defRPr sz="3000"/>
            </a:lvl1pPr>
          </a:lstStyle>
          <a:p>
            <a:r>
              <a:rPr lang="fr-FR" smtClean="0"/>
              <a:t>Modifiez le style du titre</a:t>
            </a:r>
            <a:endParaRPr lang="en-US" dirty="0"/>
          </a:p>
        </p:txBody>
      </p:sp>
      <p:sp>
        <p:nvSpPr>
          <p:cNvPr id="3" name="Content Placeholder 2"/>
          <p:cNvSpPr>
            <a:spLocks noGrp="1"/>
          </p:cNvSpPr>
          <p:nvPr>
            <p:ph idx="1"/>
          </p:nvPr>
        </p:nvSpPr>
        <p:spPr>
          <a:xfrm>
            <a:off x="530352" y="457200"/>
            <a:ext cx="7242111" cy="57150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151812" y="4590288"/>
            <a:ext cx="3514564" cy="1581912"/>
          </a:xfrm>
        </p:spPr>
        <p:txBody>
          <a:bodyPr/>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Michel Bourgault – Mai 2014</a:t>
            </a:r>
            <a:endParaRPr lang="en-US"/>
          </a:p>
        </p:txBody>
      </p:sp>
      <p:sp>
        <p:nvSpPr>
          <p:cNvPr id="7" name="Slide Number Placeholder 6"/>
          <p:cNvSpPr>
            <a:spLocks noGrp="1"/>
          </p:cNvSpPr>
          <p:nvPr>
            <p:ph type="sldNum" sz="quarter" idx="12"/>
          </p:nvPr>
        </p:nvSpPr>
        <p:spPr/>
        <p:txBody>
          <a:bodyPr/>
          <a:lstStyle/>
          <a:p>
            <a:fld id="{E31375A4-56A4-47D6-9801-1991572033F7}" type="slidenum">
              <a:rPr lang="en-US" smtClean="0"/>
              <a:t>‹N°›</a:t>
            </a:fld>
            <a:endParaRPr lang="en-US"/>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583680"/>
            <a:ext cx="12192000" cy="274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800">
                <a:solidFill>
                  <a:schemeClr val="bg1"/>
                </a:solidFill>
              </a:defRPr>
            </a:lvl1pPr>
          </a:lstStyle>
          <a:p>
            <a:endParaRPr lang="en-US"/>
          </a:p>
        </p:txBody>
      </p:sp>
      <p:sp>
        <p:nvSpPr>
          <p:cNvPr id="5" name="Footer Placeholder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800">
                <a:solidFill>
                  <a:schemeClr val="bg1"/>
                </a:solidFill>
              </a:defRPr>
            </a:lvl1pPr>
          </a:lstStyle>
          <a:p>
            <a:r>
              <a:rPr lang="en-US" smtClean="0"/>
              <a:t>Michel Bourgault – Mai 2014</a:t>
            </a:r>
            <a:endParaRPr lang="en-US" dirty="0"/>
          </a:p>
        </p:txBody>
      </p:sp>
      <p:sp>
        <p:nvSpPr>
          <p:cNvPr id="6" name="Slide Number Placeholder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800">
                <a:solidFill>
                  <a:schemeClr val="bg1"/>
                </a:solidFill>
              </a:defRPr>
            </a:lvl1pPr>
          </a:lstStyle>
          <a:p>
            <a:fld id="{E31375A4-56A4-47D6-9801-1991572033F7}" type="slidenum">
              <a:rPr lang="en-US" smtClean="0"/>
              <a:pPr/>
              <a:t>‹N°›</a:t>
            </a:fld>
            <a:endParaRPr lang="en-US"/>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3400" kern="1200" cap="all" baseline="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algn="ctr" defTabSz="914400">
              <a:lnSpc>
                <a:spcPct val="90000"/>
              </a:lnSpc>
              <a:spcBef>
                <a:spcPts val="0"/>
              </a:spcBef>
              <a:buNone/>
            </a:pPr>
            <a:r>
              <a:rPr lang="fr-FR" sz="4400" b="0" i="0" spc="-50" baseline="0" dirty="0" smtClean="0">
                <a:solidFill>
                  <a:schemeClr val="bg1"/>
                </a:solidFill>
                <a:latin typeface="Calibri Light"/>
                <a:ea typeface="+mj-ea"/>
                <a:cs typeface="+mj-cs"/>
              </a:rPr>
              <a:t>… « Vers une lecture commune des programmes</a:t>
            </a:r>
            <a:endParaRPr lang="fr-FR" sz="4400" b="0" i="0" spc="-50" baseline="0" dirty="0">
              <a:solidFill>
                <a:schemeClr val="bg1"/>
              </a:solidFill>
              <a:latin typeface="Calibri Light"/>
              <a:ea typeface="+mj-ea"/>
              <a:cs typeface="+mj-cs"/>
            </a:endParaRPr>
          </a:p>
        </p:txBody>
      </p:sp>
      <p:sp>
        <p:nvSpPr>
          <p:cNvPr id="3" name="Sous-titre 2"/>
          <p:cNvSpPr>
            <a:spLocks noGrp="1"/>
          </p:cNvSpPr>
          <p:nvPr>
            <p:ph type="subTitle" idx="1"/>
          </p:nvPr>
        </p:nvSpPr>
        <p:spPr/>
        <p:txBody>
          <a:bodyPr>
            <a:noAutofit/>
          </a:bodyPr>
          <a:lstStyle/>
          <a:p>
            <a:pPr marL="0" indent="0" algn="ctr">
              <a:spcBef>
                <a:spcPts val="0"/>
              </a:spcBef>
              <a:buNone/>
            </a:pPr>
            <a:r>
              <a:rPr lang="fr-FR" sz="3600" b="1" i="1" spc="50" baseline="0" dirty="0" smtClean="0">
                <a:solidFill>
                  <a:schemeClr val="bg1"/>
                </a:solidFill>
              </a:rPr>
              <a:t>En CP5 »</a:t>
            </a:r>
            <a:endParaRPr lang="fr-FR" sz="3600" b="1" i="1" spc="50" baseline="0" dirty="0">
              <a:solidFill>
                <a:schemeClr val="bg1"/>
              </a:solidFill>
            </a:endParaRPr>
          </a:p>
        </p:txBody>
      </p:sp>
      <p:pic>
        <p:nvPicPr>
          <p:cNvPr id="7" name="Espace réservé de l'image 6" descr="Deux personnes soulevant des poids" title="Sample Fitness Picture"/>
          <p:cNvPicPr>
            <a:picLocks noGrp="1" noChangeAspect="1"/>
          </p:cNvPicPr>
          <p:nvPr>
            <p:ph type="pic" idx="10"/>
          </p:nvPr>
        </p:nvPicPr>
        <p:blipFill rotWithShape="1">
          <a:blip r:embed="rId2" cstate="print">
            <a:extLst>
              <a:ext uri="{28A0092B-C50C-407E-A947-70E740481C1C}">
                <a14:useLocalDpi xmlns:a14="http://schemas.microsoft.com/office/drawing/2010/main" val="0"/>
              </a:ext>
            </a:extLst>
          </a:blip>
          <a:srcRect/>
          <a:stretch/>
        </p:blipFill>
        <p:spPr/>
      </p:pic>
      <p:pic>
        <p:nvPicPr>
          <p:cNvPr id="8" name="Espace réservé de l'image 7" descr="Pomme Granny Smith et mètre à ruban : gros plan" title="Sample Fitness Picture"/>
          <p:cNvPicPr>
            <a:picLocks noGrp="1" noChangeAspect="1"/>
          </p:cNvPicPr>
          <p:nvPr>
            <p:ph type="pic" idx="11"/>
          </p:nvPr>
        </p:nvPicPr>
        <p:blipFill rotWithShape="1">
          <a:blip r:embed="rId3" cstate="print">
            <a:extLst>
              <a:ext uri="{28A0092B-C50C-407E-A947-70E740481C1C}">
                <a14:useLocalDpi xmlns:a14="http://schemas.microsoft.com/office/drawing/2010/main" val="0"/>
              </a:ext>
            </a:extLst>
          </a:blip>
          <a:srcRect/>
          <a:stretch/>
        </p:blipFill>
        <p:spPr>
          <a:xfrm>
            <a:off x="4084320" y="1"/>
            <a:ext cx="4023360" cy="4745736"/>
          </a:xfrm>
        </p:spPr>
      </p:pic>
      <p:pic>
        <p:nvPicPr>
          <p:cNvPr id="9" name="Espace réservé de l'image 8" descr="Homme et femme en train de courir" title="Sample Fitness Picture"/>
          <p:cNvPicPr>
            <a:picLocks noGrp="1" noChangeAspect="1"/>
          </p:cNvPicPr>
          <p:nvPr>
            <p:ph type="pic" idx="12"/>
          </p:nvPr>
        </p:nvPicPr>
        <p:blipFill rotWithShape="1">
          <a:blip r:embed="rId4" cstate="print">
            <a:extLst>
              <a:ext uri="{28A0092B-C50C-407E-A947-70E740481C1C}">
                <a14:useLocalDpi xmlns:a14="http://schemas.microsoft.com/office/drawing/2010/main" val="0"/>
              </a:ext>
            </a:extLst>
          </a:blip>
          <a:srcRect/>
          <a:stretch/>
        </p:blipFill>
        <p:spPr/>
      </p:pic>
    </p:spTree>
    <p:extLst>
      <p:ext uri="{BB962C8B-B14F-4D97-AF65-F5344CB8AC3E}">
        <p14:creationId xmlns:p14="http://schemas.microsoft.com/office/powerpoint/2010/main" val="3034687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216325" y="526211"/>
            <a:ext cx="9678837" cy="5539978"/>
          </a:xfrm>
          <a:prstGeom prst="rect">
            <a:avLst/>
          </a:prstGeom>
          <a:noFill/>
          <a:ln w="28575">
            <a:solidFill>
              <a:schemeClr val="accent1"/>
            </a:solidFill>
          </a:ln>
        </p:spPr>
        <p:txBody>
          <a:bodyPr wrap="square" rtlCol="0">
            <a:spAutoFit/>
          </a:bodyPr>
          <a:lstStyle/>
          <a:p>
            <a:pPr algn="ctr"/>
            <a:r>
              <a:rPr lang="fr-FR" sz="2400" dirty="0" smtClean="0"/>
              <a:t>2- « MANIPULER »</a:t>
            </a:r>
          </a:p>
          <a:p>
            <a:r>
              <a:rPr lang="fr-FR" dirty="0" smtClean="0"/>
              <a:t>Il s’agit de créer les conditions pour </a:t>
            </a:r>
            <a:r>
              <a:rPr lang="fr-FR" dirty="0" smtClean="0">
                <a:solidFill>
                  <a:schemeClr val="accent6"/>
                </a:solidFill>
              </a:rPr>
              <a:t>FAIRE MANIPULER </a:t>
            </a:r>
            <a:r>
              <a:rPr lang="fr-FR" dirty="0" smtClean="0">
                <a:solidFill>
                  <a:schemeClr val="tx2"/>
                </a:solidFill>
              </a:rPr>
              <a:t>des paramètres sur soi POUR provoquer les effets souhaités</a:t>
            </a:r>
            <a:r>
              <a:rPr lang="fr-FR" dirty="0" smtClean="0">
                <a:solidFill>
                  <a:schemeClr val="accent6"/>
                </a:solidFill>
              </a:rPr>
              <a:t> .</a:t>
            </a:r>
          </a:p>
          <a:p>
            <a:endParaRPr lang="fr-FR" dirty="0">
              <a:solidFill>
                <a:schemeClr val="accent6"/>
              </a:solidFill>
            </a:endParaRPr>
          </a:p>
          <a:p>
            <a:r>
              <a:rPr lang="fr-FR" dirty="0" smtClean="0">
                <a:solidFill>
                  <a:schemeClr val="tx2"/>
                </a:solidFill>
              </a:rPr>
              <a:t>L’objet d’enseignement N° 2 est donc « </a:t>
            </a:r>
            <a:r>
              <a:rPr lang="fr-FR" dirty="0" smtClean="0">
                <a:solidFill>
                  <a:schemeClr val="accent1"/>
                </a:solidFill>
              </a:rPr>
              <a:t>d’apprendre à orienter ses actions EN VUE de l’obtention et du maintien d’un EFFET dans le temps </a:t>
            </a:r>
            <a:r>
              <a:rPr lang="fr-FR" dirty="0" smtClean="0">
                <a:solidFill>
                  <a:schemeClr val="tx2"/>
                </a:solidFill>
              </a:rPr>
              <a:t>».</a:t>
            </a:r>
          </a:p>
          <a:p>
            <a:endParaRPr lang="fr-FR" dirty="0">
              <a:solidFill>
                <a:schemeClr val="tx2"/>
              </a:solidFill>
            </a:endParaRPr>
          </a:p>
          <a:p>
            <a:r>
              <a:rPr lang="fr-FR" dirty="0" smtClean="0">
                <a:solidFill>
                  <a:schemeClr val="tx2"/>
                </a:solidFill>
              </a:rPr>
              <a:t>NB : Entrer dans un registre d’effort ne signifie pas que l’on puisse s’y maintenir. En effet, les propriétés de l’engagement dans chaque registre renvoient à des ORIENTATIONS de ses actions visant à LUTTER CONTRE une dégradation trop importante de la motricité (voir à la disparition pure et simple de tout mouvement par épuisement).</a:t>
            </a:r>
          </a:p>
          <a:p>
            <a:endParaRPr lang="fr-FR" dirty="0">
              <a:solidFill>
                <a:schemeClr val="tx2"/>
              </a:solidFill>
            </a:endParaRPr>
          </a:p>
          <a:p>
            <a:r>
              <a:rPr lang="fr-FR" dirty="0" smtClean="0">
                <a:solidFill>
                  <a:schemeClr val="tx2"/>
                </a:solidFill>
              </a:rPr>
              <a:t>Si ce n’est PAS l’obtention d’une forme corporelle acquise pour elle-même qui est visée à cette étape de la formation de l’élève, il s’agit plutôt ici d’APPRENDRE A SE DEFORMER SPECIFIQUEMENT dans un registre.</a:t>
            </a:r>
          </a:p>
          <a:p>
            <a:endParaRPr lang="fr-FR" dirty="0">
              <a:solidFill>
                <a:schemeClr val="tx2"/>
              </a:solidFill>
            </a:endParaRPr>
          </a:p>
          <a:p>
            <a:r>
              <a:rPr lang="fr-FR" sz="4000" dirty="0" smtClean="0">
                <a:solidFill>
                  <a:schemeClr val="tx2"/>
                </a:solidFill>
                <a:sym typeface="Wingdings" panose="05000000000000000000" pitchFamily="2" charset="2"/>
              </a:rPr>
              <a:t> </a:t>
            </a:r>
            <a:r>
              <a:rPr lang="fr-FR" sz="2000" dirty="0" smtClean="0">
                <a:solidFill>
                  <a:schemeClr val="tx2"/>
                </a:solidFill>
                <a:sym typeface="Wingdings" panose="05000000000000000000" pitchFamily="2" charset="2"/>
              </a:rPr>
              <a:t>Cette régulation ne pourra se faire qu’en tenant compte de SIGNAUX D’ALERTE (spécifiques, eux aussi).</a:t>
            </a:r>
            <a:endParaRPr lang="fr-FR" sz="4000" dirty="0">
              <a:solidFill>
                <a:schemeClr val="tx2"/>
              </a:solidFill>
            </a:endParaRPr>
          </a:p>
        </p:txBody>
      </p:sp>
      <p:sp>
        <p:nvSpPr>
          <p:cNvPr id="4" name="Espace réservé du pied de page 3"/>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1684785114"/>
      </p:ext>
    </p:extLst>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59125" y="327804"/>
            <a:ext cx="10636369" cy="6186309"/>
          </a:xfrm>
          <a:prstGeom prst="rect">
            <a:avLst/>
          </a:prstGeom>
          <a:noFill/>
          <a:ln w="28575">
            <a:solidFill>
              <a:schemeClr val="accent1"/>
            </a:solidFill>
          </a:ln>
        </p:spPr>
        <p:txBody>
          <a:bodyPr wrap="square" rtlCol="0">
            <a:spAutoFit/>
          </a:bodyPr>
          <a:lstStyle/>
          <a:p>
            <a:pPr algn="ctr"/>
            <a:r>
              <a:rPr lang="fr-FR" u="sng" dirty="0" smtClean="0">
                <a:effectLst>
                  <a:outerShdw blurRad="38100" dist="38100" dir="2700000" algn="tl">
                    <a:srgbClr val="000000">
                      <a:alpha val="43137"/>
                    </a:srgbClr>
                  </a:outerShdw>
                </a:effectLst>
              </a:rPr>
              <a:t>DES SIGNAUX D’ALERTE SUIVIS D’UNE DEGRADATION SPECIFIQUE AU REGISTRE D’EFFORT</a:t>
            </a:r>
          </a:p>
          <a:p>
            <a:pPr algn="ctr"/>
            <a:endParaRPr lang="fr-FR" u="sng" dirty="0">
              <a:effectLst>
                <a:outerShdw blurRad="38100" dist="38100" dir="2700000" algn="tl">
                  <a:srgbClr val="000000">
                    <a:alpha val="43137"/>
                  </a:srgbClr>
                </a:outerShdw>
              </a:effectLst>
            </a:endParaRPr>
          </a:p>
          <a:p>
            <a:pPr algn="ctr"/>
            <a:endParaRPr lang="fr-FR" u="sng" dirty="0" smtClean="0">
              <a:effectLst>
                <a:outerShdw blurRad="38100" dist="38100" dir="2700000" algn="tl">
                  <a:srgbClr val="000000">
                    <a:alpha val="43137"/>
                  </a:srgbClr>
                </a:outerShdw>
              </a:effectLst>
            </a:endParaRPr>
          </a:p>
          <a:p>
            <a:pPr algn="ctr"/>
            <a:endParaRPr lang="fr-FR" u="sng" dirty="0" smtClean="0">
              <a:effectLst>
                <a:outerShdw blurRad="38100" dist="38100" dir="2700000" algn="tl">
                  <a:srgbClr val="000000">
                    <a:alpha val="43137"/>
                  </a:srgbClr>
                </a:outerShdw>
              </a:effectLst>
            </a:endParaRP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r>
              <a:rPr lang="fr-FR" dirty="0" smtClean="0"/>
              <a:t>Ces signaux d’alerte apparaissent plus ou moins </a:t>
            </a:r>
            <a:r>
              <a:rPr lang="fr-FR" i="1" u="sng" dirty="0" smtClean="0">
                <a:solidFill>
                  <a:schemeClr val="accent1"/>
                </a:solidFill>
              </a:rPr>
              <a:t>TÔT, BRUTALEMENT, LONGTEMPS </a:t>
            </a:r>
            <a:r>
              <a:rPr lang="fr-FR" dirty="0" smtClean="0"/>
              <a:t>selon l’authenticité de la prise de risque de l’élève.</a:t>
            </a:r>
          </a:p>
          <a:p>
            <a:endParaRPr lang="fr-FR" dirty="0"/>
          </a:p>
        </p:txBody>
      </p:sp>
      <p:graphicFrame>
        <p:nvGraphicFramePr>
          <p:cNvPr id="3" name="Tableau 2"/>
          <p:cNvGraphicFramePr>
            <a:graphicFrameLocks noGrp="1"/>
          </p:cNvGraphicFramePr>
          <p:nvPr>
            <p:extLst>
              <p:ext uri="{D42A27DB-BD31-4B8C-83A1-F6EECF244321}">
                <p14:modId xmlns:p14="http://schemas.microsoft.com/office/powerpoint/2010/main" val="4004471846"/>
              </p:ext>
            </p:extLst>
          </p:nvPr>
        </p:nvGraphicFramePr>
        <p:xfrm>
          <a:off x="983411" y="968586"/>
          <a:ext cx="10196424" cy="4297680"/>
        </p:xfrm>
        <a:graphic>
          <a:graphicData uri="http://schemas.openxmlformats.org/drawingml/2006/table">
            <a:tbl>
              <a:tblPr firstRow="1" bandRow="1">
                <a:tableStyleId>{B301B821-A1FF-4177-AEE7-76D212191A09}</a:tableStyleId>
              </a:tblPr>
              <a:tblGrid>
                <a:gridCol w="3398808"/>
                <a:gridCol w="3398808"/>
                <a:gridCol w="3398808"/>
              </a:tblGrid>
              <a:tr h="0">
                <a:tc>
                  <a:txBody>
                    <a:bodyPr/>
                    <a:lstStyle/>
                    <a:p>
                      <a:pPr algn="ctr"/>
                      <a:r>
                        <a:rPr lang="fr-FR" dirty="0" smtClean="0">
                          <a:effectLst>
                            <a:outerShdw blurRad="38100" dist="38100" dir="2700000" algn="tl">
                              <a:srgbClr val="000000">
                                <a:alpha val="43137"/>
                              </a:srgbClr>
                            </a:outerShdw>
                          </a:effectLst>
                        </a:rPr>
                        <a:t>Effort d’ENDURANCE</a:t>
                      </a:r>
                      <a:endParaRPr lang="fr-FR" dirty="0">
                        <a:effectLst>
                          <a:outerShdw blurRad="38100" dist="38100" dir="2700000" algn="tl">
                            <a:srgbClr val="000000">
                              <a:alpha val="43137"/>
                            </a:srgbClr>
                          </a:outerShdw>
                        </a:effectLst>
                      </a:endParaRPr>
                    </a:p>
                  </a:txBody>
                  <a:tcPr/>
                </a:tc>
                <a:tc>
                  <a:txBody>
                    <a:bodyPr/>
                    <a:lstStyle/>
                    <a:p>
                      <a:pPr algn="ctr"/>
                      <a:r>
                        <a:rPr lang="fr-FR" dirty="0" smtClean="0">
                          <a:effectLst>
                            <a:outerShdw blurRad="38100" dist="38100" dir="2700000" algn="tl">
                              <a:srgbClr val="000000">
                                <a:alpha val="43137"/>
                              </a:srgbClr>
                            </a:outerShdw>
                          </a:effectLst>
                        </a:rPr>
                        <a:t>Effort de RESISTANCE</a:t>
                      </a:r>
                      <a:endParaRPr lang="fr-FR" dirty="0">
                        <a:effectLst>
                          <a:outerShdw blurRad="38100" dist="38100" dir="2700000" algn="tl">
                            <a:srgbClr val="000000">
                              <a:alpha val="43137"/>
                            </a:srgbClr>
                          </a:outerShdw>
                        </a:effectLst>
                      </a:endParaRPr>
                    </a:p>
                  </a:txBody>
                  <a:tcPr/>
                </a:tc>
                <a:tc>
                  <a:txBody>
                    <a:bodyPr/>
                    <a:lstStyle/>
                    <a:p>
                      <a:pPr algn="ctr"/>
                      <a:r>
                        <a:rPr lang="fr-FR" dirty="0" smtClean="0">
                          <a:effectLst>
                            <a:outerShdw blurRad="38100" dist="38100" dir="2700000" algn="tl">
                              <a:srgbClr val="000000">
                                <a:alpha val="43137"/>
                              </a:srgbClr>
                            </a:outerShdw>
                          </a:effectLst>
                        </a:rPr>
                        <a:t>Effort de PUISSANCE</a:t>
                      </a:r>
                      <a:endParaRPr lang="fr-FR" dirty="0">
                        <a:effectLst>
                          <a:outerShdw blurRad="38100" dist="38100" dir="2700000" algn="tl">
                            <a:srgbClr val="000000">
                              <a:alpha val="43137"/>
                            </a:srgbClr>
                          </a:outerShdw>
                        </a:effectLst>
                      </a:endParaRPr>
                    </a:p>
                  </a:txBody>
                  <a:tcPr/>
                </a:tc>
              </a:tr>
              <a:tr h="3716775">
                <a:tc>
                  <a:txBody>
                    <a:bodyPr/>
                    <a:lstStyle/>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r>
                        <a:rPr lang="fr-FR" dirty="0" smtClean="0"/>
                        <a:t>La dégradation du geste est progressive, lente et correspond à un épuisement</a:t>
                      </a:r>
                      <a:r>
                        <a:rPr lang="fr-FR" baseline="0" dirty="0" smtClean="0"/>
                        <a:t> des réserves énergétiques.</a:t>
                      </a:r>
                    </a:p>
                    <a:p>
                      <a:pPr algn="ctr"/>
                      <a:endParaRPr lang="fr-FR" baseline="0" dirty="0" smtClean="0"/>
                    </a:p>
                    <a:p>
                      <a:pPr algn="ctr"/>
                      <a:r>
                        <a:rPr lang="fr-FR" u="sng" baseline="0" dirty="0" smtClean="0">
                          <a:solidFill>
                            <a:srgbClr val="FF0000"/>
                          </a:solidFill>
                        </a:rPr>
                        <a:t>« Effort d’endurance »</a:t>
                      </a:r>
                      <a:endParaRPr lang="fr-FR" u="sng" dirty="0" smtClean="0">
                        <a:solidFill>
                          <a:srgbClr val="FF0000"/>
                        </a:solidFill>
                      </a:endParaRPr>
                    </a:p>
                    <a:p>
                      <a:pPr algn="ctr"/>
                      <a:endParaRPr lang="fr-FR" dirty="0" smtClean="0"/>
                    </a:p>
                    <a:p>
                      <a:pPr algn="ctr"/>
                      <a:endParaRPr lang="fr-FR" dirty="0"/>
                    </a:p>
                  </a:txBody>
                  <a:tcPr/>
                </a:tc>
                <a:tc>
                  <a:txBody>
                    <a:bodyPr/>
                    <a:lstStyle/>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r>
                        <a:rPr lang="fr-FR" dirty="0" smtClean="0"/>
                        <a:t>La dégradation apparait plus nettement</a:t>
                      </a:r>
                      <a:r>
                        <a:rPr lang="fr-FR" baseline="0" dirty="0" smtClean="0"/>
                        <a:t> dans la deuxième moitié du travail entrepris.</a:t>
                      </a:r>
                    </a:p>
                    <a:p>
                      <a:pPr algn="ctr"/>
                      <a:endParaRPr lang="fr-FR" baseline="0" dirty="0" smtClean="0"/>
                    </a:p>
                    <a:p>
                      <a:pPr algn="ctr"/>
                      <a:endParaRPr lang="fr-FR" baseline="0" dirty="0" smtClean="0"/>
                    </a:p>
                    <a:p>
                      <a:pPr algn="ctr"/>
                      <a:r>
                        <a:rPr lang="fr-FR" u="sng" baseline="0" dirty="0" smtClean="0">
                          <a:solidFill>
                            <a:srgbClr val="FF0000"/>
                          </a:solidFill>
                        </a:rPr>
                        <a:t>« Effort de résistance »</a:t>
                      </a:r>
                      <a:endParaRPr lang="fr-FR" u="sng" dirty="0">
                        <a:solidFill>
                          <a:srgbClr val="FF0000"/>
                        </a:solidFill>
                      </a:endParaRPr>
                    </a:p>
                  </a:txBody>
                  <a:tcPr/>
                </a:tc>
                <a:tc>
                  <a:txBody>
                    <a:bodyPr/>
                    <a:lstStyle/>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endParaRPr lang="fr-FR" dirty="0" smtClean="0"/>
                    </a:p>
                    <a:p>
                      <a:pPr algn="ctr"/>
                      <a:r>
                        <a:rPr lang="fr-FR" dirty="0" smtClean="0"/>
                        <a:t>La dégradation est rapide et brutale. Elle est due à une utilisation d’un grande masse</a:t>
                      </a:r>
                      <a:r>
                        <a:rPr lang="fr-FR" baseline="0" dirty="0" smtClean="0"/>
                        <a:t> d’énergie en peu de temps.</a:t>
                      </a:r>
                    </a:p>
                    <a:p>
                      <a:pPr algn="ctr"/>
                      <a:endParaRPr lang="fr-FR" baseline="0" dirty="0" smtClean="0"/>
                    </a:p>
                    <a:p>
                      <a:pPr algn="ctr"/>
                      <a:r>
                        <a:rPr lang="fr-FR" u="sng" baseline="0" dirty="0" smtClean="0">
                          <a:solidFill>
                            <a:srgbClr val="FF0000"/>
                          </a:solidFill>
                        </a:rPr>
                        <a:t>« Effort quasi-max »</a:t>
                      </a:r>
                      <a:endParaRPr lang="fr-FR" u="sng" dirty="0">
                        <a:solidFill>
                          <a:srgbClr val="FF0000"/>
                        </a:solidFill>
                      </a:endParaRPr>
                    </a:p>
                  </a:txBody>
                  <a:tcPr/>
                </a:tc>
              </a:tr>
            </a:tbl>
          </a:graphicData>
        </a:graphic>
      </p:graphicFrame>
      <p:sp>
        <p:nvSpPr>
          <p:cNvPr id="7" name="Arc 6"/>
          <p:cNvSpPr/>
          <p:nvPr/>
        </p:nvSpPr>
        <p:spPr>
          <a:xfrm>
            <a:off x="-69012" y="1595887"/>
            <a:ext cx="3493698" cy="1190445"/>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9" name="Forme libre 8"/>
          <p:cNvSpPr/>
          <p:nvPr/>
        </p:nvSpPr>
        <p:spPr>
          <a:xfrm>
            <a:off x="5098211" y="1438341"/>
            <a:ext cx="1578634" cy="1280490"/>
          </a:xfrm>
          <a:custGeom>
            <a:avLst/>
            <a:gdLst>
              <a:gd name="connsiteX0" fmla="*/ 0 w 1578634"/>
              <a:gd name="connsiteY0" fmla="*/ 10897 h 1280490"/>
              <a:gd name="connsiteX1" fmla="*/ 198408 w 1578634"/>
              <a:gd name="connsiteY1" fmla="*/ 10897 h 1280490"/>
              <a:gd name="connsiteX2" fmla="*/ 224287 w 1578634"/>
              <a:gd name="connsiteY2" fmla="*/ 19523 h 1280490"/>
              <a:gd name="connsiteX3" fmla="*/ 388189 w 1578634"/>
              <a:gd name="connsiteY3" fmla="*/ 28150 h 1280490"/>
              <a:gd name="connsiteX4" fmla="*/ 543464 w 1578634"/>
              <a:gd name="connsiteY4" fmla="*/ 45402 h 1280490"/>
              <a:gd name="connsiteX5" fmla="*/ 612476 w 1578634"/>
              <a:gd name="connsiteY5" fmla="*/ 62655 h 1280490"/>
              <a:gd name="connsiteX6" fmla="*/ 638355 w 1578634"/>
              <a:gd name="connsiteY6" fmla="*/ 71282 h 1280490"/>
              <a:gd name="connsiteX7" fmla="*/ 690114 w 1578634"/>
              <a:gd name="connsiteY7" fmla="*/ 79908 h 1280490"/>
              <a:gd name="connsiteX8" fmla="*/ 715993 w 1578634"/>
              <a:gd name="connsiteY8" fmla="*/ 88534 h 1280490"/>
              <a:gd name="connsiteX9" fmla="*/ 750498 w 1578634"/>
              <a:gd name="connsiteY9" fmla="*/ 114414 h 1280490"/>
              <a:gd name="connsiteX10" fmla="*/ 776378 w 1578634"/>
              <a:gd name="connsiteY10" fmla="*/ 131667 h 1280490"/>
              <a:gd name="connsiteX11" fmla="*/ 793631 w 1578634"/>
              <a:gd name="connsiteY11" fmla="*/ 183425 h 1280490"/>
              <a:gd name="connsiteX12" fmla="*/ 802257 w 1578634"/>
              <a:gd name="connsiteY12" fmla="*/ 209304 h 1280490"/>
              <a:gd name="connsiteX13" fmla="*/ 810883 w 1578634"/>
              <a:gd name="connsiteY13" fmla="*/ 243810 h 1280490"/>
              <a:gd name="connsiteX14" fmla="*/ 828136 w 1578634"/>
              <a:gd name="connsiteY14" fmla="*/ 295568 h 1280490"/>
              <a:gd name="connsiteX15" fmla="*/ 854015 w 1578634"/>
              <a:gd name="connsiteY15" fmla="*/ 304195 h 1280490"/>
              <a:gd name="connsiteX16" fmla="*/ 879895 w 1578634"/>
              <a:gd name="connsiteY16" fmla="*/ 321448 h 1280490"/>
              <a:gd name="connsiteX17" fmla="*/ 888521 w 1578634"/>
              <a:gd name="connsiteY17" fmla="*/ 347327 h 1280490"/>
              <a:gd name="connsiteX18" fmla="*/ 888521 w 1578634"/>
              <a:gd name="connsiteY18" fmla="*/ 424965 h 1280490"/>
              <a:gd name="connsiteX19" fmla="*/ 914400 w 1578634"/>
              <a:gd name="connsiteY19" fmla="*/ 433591 h 1280490"/>
              <a:gd name="connsiteX20" fmla="*/ 948906 w 1578634"/>
              <a:gd name="connsiteY20" fmla="*/ 442217 h 1280490"/>
              <a:gd name="connsiteX21" fmla="*/ 966159 w 1578634"/>
              <a:gd name="connsiteY21" fmla="*/ 468097 h 1280490"/>
              <a:gd name="connsiteX22" fmla="*/ 966159 w 1578634"/>
              <a:gd name="connsiteY22" fmla="*/ 580240 h 1280490"/>
              <a:gd name="connsiteX23" fmla="*/ 992038 w 1578634"/>
              <a:gd name="connsiteY23" fmla="*/ 597493 h 1280490"/>
              <a:gd name="connsiteX24" fmla="*/ 1026544 w 1578634"/>
              <a:gd name="connsiteY24" fmla="*/ 649251 h 1280490"/>
              <a:gd name="connsiteX25" fmla="*/ 1061049 w 1578634"/>
              <a:gd name="connsiteY25" fmla="*/ 692384 h 1280490"/>
              <a:gd name="connsiteX26" fmla="*/ 1069676 w 1578634"/>
              <a:gd name="connsiteY26" fmla="*/ 718263 h 1280490"/>
              <a:gd name="connsiteX27" fmla="*/ 1086929 w 1578634"/>
              <a:gd name="connsiteY27" fmla="*/ 778648 h 1280490"/>
              <a:gd name="connsiteX28" fmla="*/ 1121434 w 1578634"/>
              <a:gd name="connsiteY28" fmla="*/ 787274 h 1280490"/>
              <a:gd name="connsiteX29" fmla="*/ 1173193 w 1578634"/>
              <a:gd name="connsiteY29" fmla="*/ 804527 h 1280490"/>
              <a:gd name="connsiteX30" fmla="*/ 1207698 w 1578634"/>
              <a:gd name="connsiteY30" fmla="*/ 847659 h 1280490"/>
              <a:gd name="connsiteX31" fmla="*/ 1199072 w 1578634"/>
              <a:gd name="connsiteY31" fmla="*/ 873538 h 1280490"/>
              <a:gd name="connsiteX32" fmla="*/ 1293963 w 1578634"/>
              <a:gd name="connsiteY32" fmla="*/ 908044 h 1280490"/>
              <a:gd name="connsiteX33" fmla="*/ 1371600 w 1578634"/>
              <a:gd name="connsiteY33" fmla="*/ 933923 h 1280490"/>
              <a:gd name="connsiteX34" fmla="*/ 1380227 w 1578634"/>
              <a:gd name="connsiteY34" fmla="*/ 959802 h 1280490"/>
              <a:gd name="connsiteX35" fmla="*/ 1371600 w 1578634"/>
              <a:gd name="connsiteY35" fmla="*/ 1011561 h 1280490"/>
              <a:gd name="connsiteX36" fmla="*/ 1397480 w 1578634"/>
              <a:gd name="connsiteY36" fmla="*/ 1037440 h 1280490"/>
              <a:gd name="connsiteX37" fmla="*/ 1406106 w 1578634"/>
              <a:gd name="connsiteY37" fmla="*/ 1063319 h 1280490"/>
              <a:gd name="connsiteX38" fmla="*/ 1423359 w 1578634"/>
              <a:gd name="connsiteY38" fmla="*/ 1089199 h 1280490"/>
              <a:gd name="connsiteX39" fmla="*/ 1431985 w 1578634"/>
              <a:gd name="connsiteY39" fmla="*/ 1132331 h 1280490"/>
              <a:gd name="connsiteX40" fmla="*/ 1457864 w 1578634"/>
              <a:gd name="connsiteY40" fmla="*/ 1166836 h 1280490"/>
              <a:gd name="connsiteX41" fmla="*/ 1492370 w 1578634"/>
              <a:gd name="connsiteY41" fmla="*/ 1227221 h 1280490"/>
              <a:gd name="connsiteX42" fmla="*/ 1552755 w 1578634"/>
              <a:gd name="connsiteY42" fmla="*/ 1278980 h 1280490"/>
              <a:gd name="connsiteX43" fmla="*/ 1578634 w 1578634"/>
              <a:gd name="connsiteY43" fmla="*/ 1278980 h 128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578634" h="1280490">
                <a:moveTo>
                  <a:pt x="0" y="10897"/>
                </a:moveTo>
                <a:cubicBezTo>
                  <a:pt x="91010" y="-4272"/>
                  <a:pt x="59636" y="-2980"/>
                  <a:pt x="198408" y="10897"/>
                </a:cubicBezTo>
                <a:cubicBezTo>
                  <a:pt x="207456" y="11802"/>
                  <a:pt x="215231" y="18700"/>
                  <a:pt x="224287" y="19523"/>
                </a:cubicBezTo>
                <a:cubicBezTo>
                  <a:pt x="278772" y="24476"/>
                  <a:pt x="333601" y="24511"/>
                  <a:pt x="388189" y="28150"/>
                </a:cubicBezTo>
                <a:cubicBezTo>
                  <a:pt x="466699" y="33384"/>
                  <a:pt x="475088" y="35634"/>
                  <a:pt x="543464" y="45402"/>
                </a:cubicBezTo>
                <a:cubicBezTo>
                  <a:pt x="602625" y="65123"/>
                  <a:pt x="529193" y="41834"/>
                  <a:pt x="612476" y="62655"/>
                </a:cubicBezTo>
                <a:cubicBezTo>
                  <a:pt x="621298" y="64860"/>
                  <a:pt x="629479" y="69309"/>
                  <a:pt x="638355" y="71282"/>
                </a:cubicBezTo>
                <a:cubicBezTo>
                  <a:pt x="655429" y="75076"/>
                  <a:pt x="672861" y="77033"/>
                  <a:pt x="690114" y="79908"/>
                </a:cubicBezTo>
                <a:cubicBezTo>
                  <a:pt x="698740" y="82783"/>
                  <a:pt x="708098" y="84023"/>
                  <a:pt x="715993" y="88534"/>
                </a:cubicBezTo>
                <a:cubicBezTo>
                  <a:pt x="728476" y="95667"/>
                  <a:pt x="738799" y="106057"/>
                  <a:pt x="750498" y="114414"/>
                </a:cubicBezTo>
                <a:cubicBezTo>
                  <a:pt x="758935" y="120440"/>
                  <a:pt x="767751" y="125916"/>
                  <a:pt x="776378" y="131667"/>
                </a:cubicBezTo>
                <a:lnTo>
                  <a:pt x="793631" y="183425"/>
                </a:lnTo>
                <a:cubicBezTo>
                  <a:pt x="796506" y="192051"/>
                  <a:pt x="800052" y="200483"/>
                  <a:pt x="802257" y="209304"/>
                </a:cubicBezTo>
                <a:cubicBezTo>
                  <a:pt x="805132" y="220806"/>
                  <a:pt x="807476" y="232454"/>
                  <a:pt x="810883" y="243810"/>
                </a:cubicBezTo>
                <a:cubicBezTo>
                  <a:pt x="816109" y="261229"/>
                  <a:pt x="817566" y="280769"/>
                  <a:pt x="828136" y="295568"/>
                </a:cubicBezTo>
                <a:cubicBezTo>
                  <a:pt x="833421" y="302967"/>
                  <a:pt x="845882" y="300128"/>
                  <a:pt x="854015" y="304195"/>
                </a:cubicBezTo>
                <a:cubicBezTo>
                  <a:pt x="863288" y="308832"/>
                  <a:pt x="871268" y="315697"/>
                  <a:pt x="879895" y="321448"/>
                </a:cubicBezTo>
                <a:cubicBezTo>
                  <a:pt x="882770" y="330074"/>
                  <a:pt x="888521" y="338234"/>
                  <a:pt x="888521" y="347327"/>
                </a:cubicBezTo>
                <a:cubicBezTo>
                  <a:pt x="888521" y="383335"/>
                  <a:pt x="862505" y="385940"/>
                  <a:pt x="888521" y="424965"/>
                </a:cubicBezTo>
                <a:cubicBezTo>
                  <a:pt x="893565" y="432531"/>
                  <a:pt x="905657" y="431093"/>
                  <a:pt x="914400" y="433591"/>
                </a:cubicBezTo>
                <a:cubicBezTo>
                  <a:pt x="925800" y="436848"/>
                  <a:pt x="937404" y="439342"/>
                  <a:pt x="948906" y="442217"/>
                </a:cubicBezTo>
                <a:cubicBezTo>
                  <a:pt x="954657" y="450844"/>
                  <a:pt x="965127" y="457781"/>
                  <a:pt x="966159" y="468097"/>
                </a:cubicBezTo>
                <a:cubicBezTo>
                  <a:pt x="971690" y="523405"/>
                  <a:pt x="939882" y="527688"/>
                  <a:pt x="966159" y="580240"/>
                </a:cubicBezTo>
                <a:cubicBezTo>
                  <a:pt x="970796" y="589513"/>
                  <a:pt x="983412" y="591742"/>
                  <a:pt x="992038" y="597493"/>
                </a:cubicBezTo>
                <a:cubicBezTo>
                  <a:pt x="1018970" y="678291"/>
                  <a:pt x="974850" y="558787"/>
                  <a:pt x="1026544" y="649251"/>
                </a:cubicBezTo>
                <a:cubicBezTo>
                  <a:pt x="1054580" y="698314"/>
                  <a:pt x="1010727" y="675609"/>
                  <a:pt x="1061049" y="692384"/>
                </a:cubicBezTo>
                <a:cubicBezTo>
                  <a:pt x="1063925" y="701010"/>
                  <a:pt x="1067063" y="709553"/>
                  <a:pt x="1069676" y="718263"/>
                </a:cubicBezTo>
                <a:cubicBezTo>
                  <a:pt x="1075691" y="738314"/>
                  <a:pt x="1074369" y="761901"/>
                  <a:pt x="1086929" y="778648"/>
                </a:cubicBezTo>
                <a:cubicBezTo>
                  <a:pt x="1094042" y="788133"/>
                  <a:pt x="1110078" y="783867"/>
                  <a:pt x="1121434" y="787274"/>
                </a:cubicBezTo>
                <a:cubicBezTo>
                  <a:pt x="1138853" y="792500"/>
                  <a:pt x="1155940" y="798776"/>
                  <a:pt x="1173193" y="804527"/>
                </a:cubicBezTo>
                <a:cubicBezTo>
                  <a:pt x="1193064" y="817775"/>
                  <a:pt x="1207698" y="819881"/>
                  <a:pt x="1207698" y="847659"/>
                </a:cubicBezTo>
                <a:cubicBezTo>
                  <a:pt x="1207698" y="856752"/>
                  <a:pt x="1201947" y="864912"/>
                  <a:pt x="1199072" y="873538"/>
                </a:cubicBezTo>
                <a:cubicBezTo>
                  <a:pt x="1230702" y="885040"/>
                  <a:pt x="1261674" y="898547"/>
                  <a:pt x="1293963" y="908044"/>
                </a:cubicBezTo>
                <a:cubicBezTo>
                  <a:pt x="1377153" y="932512"/>
                  <a:pt x="1318598" y="898588"/>
                  <a:pt x="1371600" y="933923"/>
                </a:cubicBezTo>
                <a:cubicBezTo>
                  <a:pt x="1374476" y="942549"/>
                  <a:pt x="1380227" y="950709"/>
                  <a:pt x="1380227" y="959802"/>
                </a:cubicBezTo>
                <a:cubicBezTo>
                  <a:pt x="1380227" y="977293"/>
                  <a:pt x="1367806" y="994487"/>
                  <a:pt x="1371600" y="1011561"/>
                </a:cubicBezTo>
                <a:cubicBezTo>
                  <a:pt x="1374247" y="1023470"/>
                  <a:pt x="1388853" y="1028814"/>
                  <a:pt x="1397480" y="1037440"/>
                </a:cubicBezTo>
                <a:cubicBezTo>
                  <a:pt x="1400355" y="1046066"/>
                  <a:pt x="1402040" y="1055186"/>
                  <a:pt x="1406106" y="1063319"/>
                </a:cubicBezTo>
                <a:cubicBezTo>
                  <a:pt x="1410743" y="1072592"/>
                  <a:pt x="1419719" y="1079491"/>
                  <a:pt x="1423359" y="1089199"/>
                </a:cubicBezTo>
                <a:cubicBezTo>
                  <a:pt x="1428507" y="1102928"/>
                  <a:pt x="1426030" y="1118933"/>
                  <a:pt x="1431985" y="1132331"/>
                </a:cubicBezTo>
                <a:cubicBezTo>
                  <a:pt x="1437824" y="1145469"/>
                  <a:pt x="1450145" y="1154707"/>
                  <a:pt x="1457864" y="1166836"/>
                </a:cubicBezTo>
                <a:cubicBezTo>
                  <a:pt x="1470310" y="1186394"/>
                  <a:pt x="1479076" y="1208229"/>
                  <a:pt x="1492370" y="1227221"/>
                </a:cubicBezTo>
                <a:cubicBezTo>
                  <a:pt x="1500896" y="1239401"/>
                  <a:pt x="1540921" y="1273908"/>
                  <a:pt x="1552755" y="1278980"/>
                </a:cubicBezTo>
                <a:cubicBezTo>
                  <a:pt x="1560684" y="1282378"/>
                  <a:pt x="1570008" y="1278980"/>
                  <a:pt x="1578634" y="127898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orme libre 9"/>
          <p:cNvSpPr/>
          <p:nvPr/>
        </p:nvSpPr>
        <p:spPr>
          <a:xfrm>
            <a:off x="9204385" y="1440045"/>
            <a:ext cx="526222" cy="1278786"/>
          </a:xfrm>
          <a:custGeom>
            <a:avLst/>
            <a:gdLst>
              <a:gd name="connsiteX0" fmla="*/ 0 w 526222"/>
              <a:gd name="connsiteY0" fmla="*/ 0 h 1278786"/>
              <a:gd name="connsiteX1" fmla="*/ 112144 w 526222"/>
              <a:gd name="connsiteY1" fmla="*/ 8626 h 1278786"/>
              <a:gd name="connsiteX2" fmla="*/ 276045 w 526222"/>
              <a:gd name="connsiteY2" fmla="*/ 25879 h 1278786"/>
              <a:gd name="connsiteX3" fmla="*/ 310551 w 526222"/>
              <a:gd name="connsiteY3" fmla="*/ 103517 h 1278786"/>
              <a:gd name="connsiteX4" fmla="*/ 319178 w 526222"/>
              <a:gd name="connsiteY4" fmla="*/ 129396 h 1278786"/>
              <a:gd name="connsiteX5" fmla="*/ 327804 w 526222"/>
              <a:gd name="connsiteY5" fmla="*/ 189781 h 1278786"/>
              <a:gd name="connsiteX6" fmla="*/ 336430 w 526222"/>
              <a:gd name="connsiteY6" fmla="*/ 215660 h 1278786"/>
              <a:gd name="connsiteX7" fmla="*/ 353683 w 526222"/>
              <a:gd name="connsiteY7" fmla="*/ 301924 h 1278786"/>
              <a:gd name="connsiteX8" fmla="*/ 370936 w 526222"/>
              <a:gd name="connsiteY8" fmla="*/ 353683 h 1278786"/>
              <a:gd name="connsiteX9" fmla="*/ 379562 w 526222"/>
              <a:gd name="connsiteY9" fmla="*/ 379562 h 1278786"/>
              <a:gd name="connsiteX10" fmla="*/ 396815 w 526222"/>
              <a:gd name="connsiteY10" fmla="*/ 802256 h 1278786"/>
              <a:gd name="connsiteX11" fmla="*/ 422695 w 526222"/>
              <a:gd name="connsiteY11" fmla="*/ 897147 h 1278786"/>
              <a:gd name="connsiteX12" fmla="*/ 448574 w 526222"/>
              <a:gd name="connsiteY12" fmla="*/ 957532 h 1278786"/>
              <a:gd name="connsiteX13" fmla="*/ 457200 w 526222"/>
              <a:gd name="connsiteY13" fmla="*/ 1009290 h 1278786"/>
              <a:gd name="connsiteX14" fmla="*/ 465827 w 526222"/>
              <a:gd name="connsiteY14" fmla="*/ 1035170 h 1278786"/>
              <a:gd name="connsiteX15" fmla="*/ 474453 w 526222"/>
              <a:gd name="connsiteY15" fmla="*/ 1069675 h 1278786"/>
              <a:gd name="connsiteX16" fmla="*/ 491706 w 526222"/>
              <a:gd name="connsiteY16" fmla="*/ 1121434 h 1278786"/>
              <a:gd name="connsiteX17" fmla="*/ 517585 w 526222"/>
              <a:gd name="connsiteY17" fmla="*/ 1242204 h 1278786"/>
              <a:gd name="connsiteX18" fmla="*/ 526211 w 526222"/>
              <a:gd name="connsiteY18" fmla="*/ 1268083 h 1278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26222" h="1278786">
                <a:moveTo>
                  <a:pt x="0" y="0"/>
                </a:moveTo>
                <a:lnTo>
                  <a:pt x="112144" y="8626"/>
                </a:lnTo>
                <a:cubicBezTo>
                  <a:pt x="262837" y="19019"/>
                  <a:pt x="205725" y="2440"/>
                  <a:pt x="276045" y="25879"/>
                </a:cubicBezTo>
                <a:cubicBezTo>
                  <a:pt x="303387" y="66891"/>
                  <a:pt x="290018" y="41921"/>
                  <a:pt x="310551" y="103517"/>
                </a:cubicBezTo>
                <a:lnTo>
                  <a:pt x="319178" y="129396"/>
                </a:lnTo>
                <a:cubicBezTo>
                  <a:pt x="322053" y="149524"/>
                  <a:pt x="323817" y="169843"/>
                  <a:pt x="327804" y="189781"/>
                </a:cubicBezTo>
                <a:cubicBezTo>
                  <a:pt x="329587" y="198697"/>
                  <a:pt x="334457" y="206784"/>
                  <a:pt x="336430" y="215660"/>
                </a:cubicBezTo>
                <a:cubicBezTo>
                  <a:pt x="349751" y="275606"/>
                  <a:pt x="338954" y="252827"/>
                  <a:pt x="353683" y="301924"/>
                </a:cubicBezTo>
                <a:cubicBezTo>
                  <a:pt x="358909" y="319343"/>
                  <a:pt x="365185" y="336430"/>
                  <a:pt x="370936" y="353683"/>
                </a:cubicBezTo>
                <a:lnTo>
                  <a:pt x="379562" y="379562"/>
                </a:lnTo>
                <a:cubicBezTo>
                  <a:pt x="406994" y="571571"/>
                  <a:pt x="377490" y="348118"/>
                  <a:pt x="396815" y="802256"/>
                </a:cubicBezTo>
                <a:cubicBezTo>
                  <a:pt x="398345" y="838220"/>
                  <a:pt x="414031" y="862489"/>
                  <a:pt x="422695" y="897147"/>
                </a:cubicBezTo>
                <a:cubicBezTo>
                  <a:pt x="433835" y="941711"/>
                  <a:pt x="424744" y="921788"/>
                  <a:pt x="448574" y="957532"/>
                </a:cubicBezTo>
                <a:cubicBezTo>
                  <a:pt x="451449" y="974785"/>
                  <a:pt x="453406" y="992216"/>
                  <a:pt x="457200" y="1009290"/>
                </a:cubicBezTo>
                <a:cubicBezTo>
                  <a:pt x="459173" y="1018167"/>
                  <a:pt x="463329" y="1026427"/>
                  <a:pt x="465827" y="1035170"/>
                </a:cubicBezTo>
                <a:cubicBezTo>
                  <a:pt x="469084" y="1046569"/>
                  <a:pt x="471046" y="1058319"/>
                  <a:pt x="474453" y="1069675"/>
                </a:cubicBezTo>
                <a:cubicBezTo>
                  <a:pt x="479679" y="1087094"/>
                  <a:pt x="491706" y="1121434"/>
                  <a:pt x="491706" y="1121434"/>
                </a:cubicBezTo>
                <a:cubicBezTo>
                  <a:pt x="510423" y="1271173"/>
                  <a:pt x="486855" y="1119279"/>
                  <a:pt x="517585" y="1242204"/>
                </a:cubicBezTo>
                <a:cubicBezTo>
                  <a:pt x="526908" y="1279498"/>
                  <a:pt x="526211" y="1288565"/>
                  <a:pt x="526211" y="126808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690402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151812" y="457200"/>
            <a:ext cx="3506788" cy="4137658"/>
          </a:xfrm>
          <a:ln w="28575">
            <a:solidFill>
              <a:schemeClr val="accent1"/>
            </a:solidFill>
          </a:ln>
        </p:spPr>
        <p:txBody>
          <a:bodyPr/>
          <a:lstStyle/>
          <a:p>
            <a:pPr algn="ctr"/>
            <a:r>
              <a:rPr lang="fr-FR" dirty="0" smtClean="0"/>
              <a:t>Au niveau intentionnel, il nous faut apprendre aux élèves à prévoir plus tôt  ce qui, avant, arrivait plus tard (ou trop tard)</a:t>
            </a:r>
            <a:endParaRPr lang="fr-FR" dirty="0"/>
          </a:p>
        </p:txBody>
      </p:sp>
      <p:sp>
        <p:nvSpPr>
          <p:cNvPr id="3" name="Espace réservé du contenu 2"/>
          <p:cNvSpPr>
            <a:spLocks noGrp="1"/>
          </p:cNvSpPr>
          <p:nvPr>
            <p:ph idx="1"/>
          </p:nvPr>
        </p:nvSpPr>
        <p:spPr>
          <a:ln w="28575">
            <a:solidFill>
              <a:schemeClr val="accent1"/>
            </a:solidFill>
          </a:ln>
        </p:spPr>
        <p:txBody>
          <a:bodyPr/>
          <a:lstStyle/>
          <a:p>
            <a:r>
              <a:rPr lang="fr-FR" u="sng" dirty="0" smtClean="0">
                <a:solidFill>
                  <a:schemeClr val="accent1"/>
                </a:solidFill>
                <a:effectLst>
                  <a:outerShdw blurRad="38100" dist="38100" dir="2700000" algn="tl">
                    <a:srgbClr val="000000">
                      <a:alpha val="43137"/>
                    </a:srgbClr>
                  </a:outerShdw>
                </a:effectLst>
              </a:rPr>
              <a:t>PRISE DE RISQUE « 0 » : </a:t>
            </a:r>
            <a:r>
              <a:rPr lang="fr-FR" dirty="0" smtClean="0"/>
              <a:t>Pas de dégradation quel que soit le registre. Le geste demeure le même TOUT AU LONG DU TRAVAIL (ce n’est pas inintéressant en soi mais cela indique juste que l’élève a appris un geste! Cela ne nous renseigne pas sur l’effort qu’il réalise – la « forme n’est pas le fond »),</a:t>
            </a:r>
          </a:p>
          <a:p>
            <a:endParaRPr lang="fr-FR" dirty="0" smtClean="0"/>
          </a:p>
          <a:p>
            <a:r>
              <a:rPr lang="fr-FR" u="sng" dirty="0" smtClean="0">
                <a:solidFill>
                  <a:schemeClr val="accent1"/>
                </a:solidFill>
                <a:effectLst>
                  <a:outerShdw blurRad="38100" dist="38100" dir="2700000" algn="tl">
                    <a:srgbClr val="000000">
                      <a:alpha val="43137"/>
                    </a:srgbClr>
                  </a:outerShdw>
                </a:effectLst>
              </a:rPr>
              <a:t>PRISE DE RISQUE MODEREE :  </a:t>
            </a:r>
            <a:r>
              <a:rPr lang="fr-FR" dirty="0" smtClean="0"/>
              <a:t>Apparition d’une FORME ATTENUEE de la dégradation spécifique au registre – l’élève commence à rechercher un effet sans trop savoir où il va, il tâtonne de série en série.</a:t>
            </a:r>
          </a:p>
          <a:p>
            <a:endParaRPr lang="fr-FR" b="1" u="sng" dirty="0">
              <a:solidFill>
                <a:schemeClr val="accent1"/>
              </a:solidFill>
              <a:effectLst>
                <a:outerShdw blurRad="38100" dist="38100" dir="2700000" algn="tl">
                  <a:srgbClr val="000000">
                    <a:alpha val="43137"/>
                  </a:srgbClr>
                </a:outerShdw>
              </a:effectLst>
            </a:endParaRPr>
          </a:p>
          <a:p>
            <a:r>
              <a:rPr lang="fr-FR" u="sng" dirty="0" smtClean="0">
                <a:solidFill>
                  <a:schemeClr val="accent1"/>
                </a:solidFill>
                <a:effectLst>
                  <a:outerShdw blurRad="38100" dist="38100" dir="2700000" algn="tl">
                    <a:srgbClr val="000000">
                      <a:alpha val="43137"/>
                    </a:srgbClr>
                  </a:outerShdw>
                </a:effectLst>
              </a:rPr>
              <a:t>PRISE DE RISQUE FORTE : </a:t>
            </a:r>
            <a:r>
              <a:rPr lang="fr-FR" dirty="0" smtClean="0"/>
              <a:t>Apparition de plus en plus précoce d’une forme de dégradation spécifique </a:t>
            </a:r>
            <a:r>
              <a:rPr lang="fr-FR" dirty="0"/>
              <a:t>nettement identifiable (</a:t>
            </a:r>
            <a:r>
              <a:rPr lang="fr-FR" dirty="0" smtClean="0"/>
              <a:t>qui a été prévue, annoncée et anticipée par l’élève, et ce, de plus en plus tôt dans le travail entrepris : avant la série, au début de la séquence de travail, à la fin d’une séquence pour prévoir la suivante).</a:t>
            </a:r>
            <a:endParaRPr lang="fr-FR" dirty="0" smtClean="0">
              <a:solidFill>
                <a:schemeClr val="accent1"/>
              </a:solidFill>
            </a:endParaRPr>
          </a:p>
          <a:p>
            <a:pPr marL="45720" indent="0">
              <a:buNone/>
            </a:pPr>
            <a:endParaRPr lang="fr-FR" dirty="0"/>
          </a:p>
        </p:txBody>
      </p:sp>
      <p:sp>
        <p:nvSpPr>
          <p:cNvPr id="4" name="Espace réservé du texte 3"/>
          <p:cNvSpPr>
            <a:spLocks noGrp="1"/>
          </p:cNvSpPr>
          <p:nvPr>
            <p:ph type="body" sz="half" idx="2"/>
          </p:nvPr>
        </p:nvSpPr>
        <p:spPr>
          <a:ln w="28575">
            <a:solidFill>
              <a:srgbClr val="FF0000"/>
            </a:solidFill>
            <a:prstDash val="dash"/>
          </a:ln>
        </p:spPr>
        <p:txBody>
          <a:bodyPr>
            <a:normAutofit lnSpcReduction="10000"/>
          </a:bodyPr>
          <a:lstStyle/>
          <a:p>
            <a:pPr algn="ctr"/>
            <a:r>
              <a:rPr lang="fr-FR" dirty="0" smtClean="0"/>
              <a:t>Cette deuxième étape de l’apprentissage dans le cursus doit permettre aux élèves de s’engager AUTHENTIQUEMENT dans chacun des registres d’effort spécifique à l’APSA enseignée en CP5 (</a:t>
            </a:r>
            <a:r>
              <a:rPr lang="fr-FR" dirty="0" err="1" smtClean="0"/>
              <a:t>step</a:t>
            </a:r>
            <a:r>
              <a:rPr lang="fr-FR" dirty="0" smtClean="0"/>
              <a:t>, natation, course de durée, musculation …)</a:t>
            </a:r>
            <a:endParaRPr lang="fr-FR" dirty="0"/>
          </a:p>
        </p:txBody>
      </p:sp>
      <p:sp>
        <p:nvSpPr>
          <p:cNvPr id="5" name="Espace réservé du pied de page 4"/>
          <p:cNvSpPr>
            <a:spLocks noGrp="1"/>
          </p:cNvSpPr>
          <p:nvPr>
            <p:ph type="ftr" sz="quarter" idx="11"/>
          </p:nvPr>
        </p:nvSpPr>
        <p:spPr/>
        <p:txBody>
          <a:bodyPr/>
          <a:lstStyle/>
          <a:p>
            <a:r>
              <a:rPr lang="en-US" smtClean="0"/>
              <a:t>Michel Bourgault – Mai 2014</a:t>
            </a:r>
            <a:endParaRPr lang="en-US"/>
          </a:p>
        </p:txBody>
      </p:sp>
    </p:spTree>
    <p:extLst>
      <p:ext uri="{BB962C8B-B14F-4D97-AF65-F5344CB8AC3E}">
        <p14:creationId xmlns:p14="http://schemas.microsoft.com/office/powerpoint/2010/main" val="307898693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p:txBody>
          <a:bodyPr/>
          <a:lstStyle/>
          <a:p>
            <a:endParaRPr lang="en-US"/>
          </a:p>
        </p:txBody>
      </p:sp>
      <p:sp>
        <p:nvSpPr>
          <p:cNvPr id="3" name="Titre 2"/>
          <p:cNvSpPr>
            <a:spLocks noGrp="1"/>
          </p:cNvSpPr>
          <p:nvPr>
            <p:ph type="title"/>
          </p:nvPr>
        </p:nvSpPr>
        <p:spPr/>
        <p:txBody>
          <a:bodyPr>
            <a:noAutofit/>
          </a:bodyPr>
          <a:lstStyle/>
          <a:p>
            <a:r>
              <a:rPr lang="fr-FR" sz="4000" dirty="0"/>
              <a:t>C</a:t>
            </a:r>
            <a:r>
              <a:rPr lang="fr-FR" sz="1800" dirty="0"/>
              <a:t>’est “</a:t>
            </a:r>
            <a:r>
              <a:rPr lang="fr-FR" sz="1800" i="1" u="sng" dirty="0">
                <a:effectLst>
                  <a:outerShdw blurRad="38100" dist="38100" dir="2700000" algn="tl">
                    <a:srgbClr val="000000">
                      <a:alpha val="43137"/>
                    </a:srgbClr>
                  </a:outerShdw>
                </a:effectLst>
              </a:rPr>
              <a:t>la chronique d’un effort et de sa </a:t>
            </a:r>
            <a:r>
              <a:rPr lang="fr-FR" sz="1800" i="1" u="sng" dirty="0" err="1">
                <a:effectLst>
                  <a:outerShdw blurRad="38100" dist="38100" dir="2700000" algn="tl">
                    <a:srgbClr val="000000">
                      <a:alpha val="43137"/>
                    </a:srgbClr>
                  </a:outerShdw>
                </a:effectLst>
              </a:rPr>
              <a:t>deformation</a:t>
            </a:r>
            <a:r>
              <a:rPr lang="fr-FR" sz="1800" i="1" u="sng" dirty="0">
                <a:effectLst>
                  <a:outerShdw blurRad="38100" dist="38100" dir="2700000" algn="tl">
                    <a:srgbClr val="000000">
                      <a:alpha val="43137"/>
                    </a:srgbClr>
                  </a:outerShdw>
                </a:effectLst>
              </a:rPr>
              <a:t> annoncée</a:t>
            </a:r>
            <a:r>
              <a:rPr lang="fr-FR" sz="1800" dirty="0"/>
              <a:t>” que l’élève doit </a:t>
            </a:r>
            <a:r>
              <a:rPr lang="fr-FR" sz="1800" dirty="0" smtClean="0"/>
              <a:t>risquer.</a:t>
            </a:r>
            <a:br>
              <a:rPr lang="fr-FR" sz="1800" dirty="0" smtClean="0"/>
            </a:br>
            <a:r>
              <a:rPr lang="fr-FR" sz="1800" dirty="0" smtClean="0"/>
              <a:t>la </a:t>
            </a:r>
            <a:r>
              <a:rPr lang="fr-FR" sz="1800" dirty="0"/>
              <a:t>marge d’erreur doit être prise en compte comme révélatrice du niveau de </a:t>
            </a:r>
            <a:r>
              <a:rPr lang="fr-FR" sz="1800" dirty="0" err="1"/>
              <a:t>competence</a:t>
            </a:r>
            <a:r>
              <a:rPr lang="fr-FR" sz="1800" dirty="0"/>
              <a:t> (évaluation certificative pour l’enseignant) et comme variable de </a:t>
            </a:r>
            <a:r>
              <a:rPr lang="fr-FR" sz="1800" dirty="0" err="1"/>
              <a:t>regulation</a:t>
            </a:r>
            <a:r>
              <a:rPr lang="fr-FR" sz="1800" dirty="0"/>
              <a:t> (évaluation diagnostique et formative pour l’élève).</a:t>
            </a:r>
            <a:endParaRPr lang="en-US" sz="1800" dirty="0"/>
          </a:p>
        </p:txBody>
      </p:sp>
      <p:sp>
        <p:nvSpPr>
          <p:cNvPr id="5" name="ZoneTexte 4"/>
          <p:cNvSpPr txBox="1"/>
          <p:nvPr/>
        </p:nvSpPr>
        <p:spPr>
          <a:xfrm>
            <a:off x="439946" y="345056"/>
            <a:ext cx="7556740" cy="5170646"/>
          </a:xfrm>
          <a:prstGeom prst="rect">
            <a:avLst/>
          </a:prstGeom>
          <a:noFill/>
          <a:ln w="28575">
            <a:solidFill>
              <a:schemeClr val="accent1"/>
            </a:solidFill>
          </a:ln>
        </p:spPr>
        <p:txBody>
          <a:bodyPr wrap="square" rtlCol="0">
            <a:spAutoFit/>
          </a:bodyPr>
          <a:lstStyle/>
          <a:p>
            <a:pPr algn="ctr"/>
            <a:r>
              <a:rPr lang="fr-FR" sz="2400" dirty="0" smtClean="0"/>
              <a:t>3-  « PROGRAMMER »</a:t>
            </a:r>
          </a:p>
          <a:p>
            <a:endParaRPr lang="fr-FR" dirty="0"/>
          </a:p>
          <a:p>
            <a:r>
              <a:rPr lang="fr-FR" dirty="0" smtClean="0"/>
              <a:t> Cette ultime étape (qui correspond au niveau 4 des programmes) consiste pour l’enseignant à créer les conditions pour </a:t>
            </a:r>
            <a:r>
              <a:rPr lang="fr-FR" dirty="0">
                <a:solidFill>
                  <a:schemeClr val="accent6"/>
                </a:solidFill>
                <a:effectLst>
                  <a:outerShdw blurRad="38100" dist="38100" dir="2700000" algn="tl">
                    <a:srgbClr val="000000">
                      <a:alpha val="43137"/>
                    </a:srgbClr>
                  </a:outerShdw>
                </a:effectLst>
              </a:rPr>
              <a:t>FAIRE PROGRAMMER </a:t>
            </a:r>
            <a:r>
              <a:rPr lang="fr-FR" dirty="0" smtClean="0"/>
              <a:t>des séquences entières d’entrainement à ses élèves (voir plusieurs articulées entre elles pour certains d’entre eux).</a:t>
            </a:r>
          </a:p>
          <a:p>
            <a:r>
              <a:rPr lang="fr-FR" dirty="0" smtClean="0"/>
              <a:t> </a:t>
            </a:r>
          </a:p>
          <a:p>
            <a:r>
              <a:rPr lang="fr-FR" dirty="0" smtClean="0"/>
              <a:t>L’objet d’enseignement N° 3 est donc « </a:t>
            </a:r>
            <a:r>
              <a:rPr lang="fr-FR" dirty="0" smtClean="0">
                <a:solidFill>
                  <a:schemeClr val="accent1"/>
                </a:solidFill>
              </a:rPr>
              <a:t>d’apprendre à chacun à prévoir dans le temps l’organisation des séquences de travail en lui faisant mobiliser une partie de ses connaissances et des SAVOIRS qu’il a développés pour lui-même </a:t>
            </a:r>
            <a:r>
              <a:rPr lang="fr-FR" dirty="0" smtClean="0"/>
              <a:t>».</a:t>
            </a:r>
          </a:p>
          <a:p>
            <a:endParaRPr lang="fr-FR" dirty="0"/>
          </a:p>
          <a:p>
            <a:r>
              <a:rPr lang="fr-FR" dirty="0" smtClean="0"/>
              <a:t>A ce stade, c’est l’élève qui s’  « entraîne » et non plus l’enseignant qui entraine ses élèves (voir les écrits de Raymond DHELLEMMES à ce sujet).</a:t>
            </a:r>
          </a:p>
          <a:p>
            <a:r>
              <a:rPr lang="fr-FR" dirty="0" smtClean="0"/>
              <a:t>La DEVOLUTION (voir BROUSSEAU) est quasi-totale et l’élève assume seul la responsabilité </a:t>
            </a:r>
            <a:r>
              <a:rPr lang="fr-FR" dirty="0"/>
              <a:t>des réponses qu’il </a:t>
            </a:r>
            <a:r>
              <a:rPr lang="fr-FR" dirty="0" smtClean="0"/>
              <a:t>donne à des questions qu’il se pose à présent.</a:t>
            </a:r>
          </a:p>
          <a:p>
            <a:endParaRPr lang="fr-FR" dirty="0"/>
          </a:p>
          <a:p>
            <a:r>
              <a:rPr lang="fr-FR" dirty="0" smtClean="0"/>
              <a:t>La question n’est plus la forme mais le pourquoi et le comment de la forme.</a:t>
            </a:r>
          </a:p>
          <a:p>
            <a:r>
              <a:rPr lang="fr-FR" dirty="0" smtClean="0"/>
              <a:t>Le produit montré n’a de sens que s’il est rattaché à un mobile d’agir</a:t>
            </a:r>
            <a:endParaRPr lang="fr-FR" dirty="0"/>
          </a:p>
        </p:txBody>
      </p:sp>
    </p:spTree>
    <p:extLst>
      <p:ext uri="{BB962C8B-B14F-4D97-AF65-F5344CB8AC3E}">
        <p14:creationId xmlns:p14="http://schemas.microsoft.com/office/powerpoint/2010/main" val="2566160299"/>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p:txBody>
          <a:bodyPr/>
          <a:lstStyle/>
          <a:p>
            <a:endParaRPr lang="fr-FR" dirty="0"/>
          </a:p>
        </p:txBody>
      </p:sp>
      <p:sp>
        <p:nvSpPr>
          <p:cNvPr id="3" name="Titre 2"/>
          <p:cNvSpPr>
            <a:spLocks noGrp="1"/>
          </p:cNvSpPr>
          <p:nvPr>
            <p:ph type="title"/>
          </p:nvPr>
        </p:nvSpPr>
        <p:spPr>
          <a:xfrm>
            <a:off x="8532813" y="722462"/>
            <a:ext cx="3125787" cy="1089085"/>
          </a:xfrm>
        </p:spPr>
        <p:txBody>
          <a:bodyPr>
            <a:normAutofit fontScale="90000"/>
          </a:bodyPr>
          <a:lstStyle/>
          <a:p>
            <a:r>
              <a:rPr lang="fr-FR" sz="4400" i="1" dirty="0" smtClean="0"/>
              <a:t>T</a:t>
            </a:r>
            <a:r>
              <a:rPr lang="fr-FR" i="1" dirty="0" smtClean="0"/>
              <a:t>hèmes de travail</a:t>
            </a:r>
            <a:endParaRPr lang="fr-FR" i="1" dirty="0"/>
          </a:p>
        </p:txBody>
      </p:sp>
      <p:sp>
        <p:nvSpPr>
          <p:cNvPr id="5" name="ZoneTexte 4"/>
          <p:cNvSpPr txBox="1"/>
          <p:nvPr/>
        </p:nvSpPr>
        <p:spPr>
          <a:xfrm>
            <a:off x="293298" y="172528"/>
            <a:ext cx="7712015" cy="6469812"/>
          </a:xfrm>
          <a:prstGeom prst="rect">
            <a:avLst/>
          </a:prstGeom>
          <a:noFill/>
          <a:ln w="28575">
            <a:solidFill>
              <a:schemeClr val="accent1"/>
            </a:solidFill>
          </a:ln>
        </p:spPr>
        <p:txBody>
          <a:bodyPr wrap="square" rtlCol="0">
            <a:spAutoFit/>
          </a:bodyPr>
          <a:lstStyle/>
          <a:p>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45374865"/>
              </p:ext>
            </p:extLst>
          </p:nvPr>
        </p:nvGraphicFramePr>
        <p:xfrm>
          <a:off x="1658981" y="172528"/>
          <a:ext cx="5211330" cy="6355202"/>
        </p:xfrm>
        <a:graphic>
          <a:graphicData uri="http://schemas.openxmlformats.org/drawingml/2006/table">
            <a:tbl>
              <a:tblPr>
                <a:tableStyleId>{B301B821-A1FF-4177-AEE7-76D212191A09}</a:tableStyleId>
              </a:tblPr>
              <a:tblGrid>
                <a:gridCol w="2605124"/>
                <a:gridCol w="2606206"/>
              </a:tblGrid>
              <a:tr h="206316">
                <a:tc>
                  <a:txBody>
                    <a:bodyPr/>
                    <a:lstStyle/>
                    <a:p>
                      <a:pPr algn="ctr">
                        <a:lnSpc>
                          <a:spcPct val="107000"/>
                        </a:lnSpc>
                        <a:spcAft>
                          <a:spcPts val="800"/>
                        </a:spcAft>
                      </a:pPr>
                      <a:r>
                        <a:rPr lang="fr-FR" sz="900" dirty="0">
                          <a:effectLst/>
                        </a:rPr>
                        <a:t>Enjeux professionnels propres à l'APSA ou à la CP</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29745" marR="29745" marT="29745" marB="29745"/>
                </a:tc>
                <a:tc>
                  <a:txBody>
                    <a:bodyPr/>
                    <a:lstStyle/>
                    <a:p>
                      <a:pPr algn="ctr">
                        <a:lnSpc>
                          <a:spcPct val="107000"/>
                        </a:lnSpc>
                        <a:spcAft>
                          <a:spcPts val="800"/>
                        </a:spcAft>
                      </a:pPr>
                      <a:r>
                        <a:rPr lang="fr-FR" sz="900">
                          <a:effectLst/>
                        </a:rPr>
                        <a:t>Illustration de règles les illustrant dans l'APSA</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29745" marR="29745" marT="29745" marB="29745"/>
                </a:tc>
              </a:tr>
              <a:tr h="4126302">
                <a:tc>
                  <a:txBody>
                    <a:bodyPr/>
                    <a:lstStyle/>
                    <a:p>
                      <a:pPr marL="325755" marR="3810" indent="-167640">
                        <a:lnSpc>
                          <a:spcPct val="107000"/>
                        </a:lnSpc>
                        <a:spcAft>
                          <a:spcPts val="800"/>
                        </a:spcAft>
                      </a:pPr>
                      <a:r>
                        <a:rPr lang="fr-FR" sz="1200">
                          <a:effectLst/>
                        </a:rPr>
                        <a:t>Permettre à tous de vivre les différents registres d’effort pour faire des choix de pratique personnels.</a:t>
                      </a:r>
                    </a:p>
                    <a:p>
                      <a:pPr marL="325755" marR="3810" indent="-167640">
                        <a:lnSpc>
                          <a:spcPct val="107000"/>
                        </a:lnSpc>
                        <a:spcAft>
                          <a:spcPts val="800"/>
                        </a:spcAft>
                      </a:pPr>
                      <a:r>
                        <a:rPr lang="fr-FR" sz="1200">
                          <a:effectLst/>
                        </a:rPr>
                        <a:t> </a:t>
                      </a:r>
                    </a:p>
                    <a:p>
                      <a:pPr marL="325755" marR="3810" indent="-167640">
                        <a:lnSpc>
                          <a:spcPct val="107000"/>
                        </a:lnSpc>
                        <a:spcAft>
                          <a:spcPts val="800"/>
                        </a:spcAft>
                      </a:pPr>
                      <a:r>
                        <a:rPr lang="fr-FR" sz="1200">
                          <a:effectLst/>
                        </a:rPr>
                        <a:t>Centrer l’activité et l’attention des élèves sur les effets corporels à produire plutôt que sur l’acquisition d’une « technique » de locomotion ou de sollicitation de plus en plus élaborée.</a:t>
                      </a:r>
                    </a:p>
                    <a:p>
                      <a:pPr marL="325755" marR="3810" indent="-167640">
                        <a:lnSpc>
                          <a:spcPct val="107000"/>
                        </a:lnSpc>
                        <a:spcAft>
                          <a:spcPts val="800"/>
                        </a:spcAft>
                      </a:pPr>
                      <a:r>
                        <a:rPr lang="fr-FR" sz="1200">
                          <a:effectLst/>
                        </a:rPr>
                        <a:t> </a:t>
                      </a:r>
                    </a:p>
                    <a:p>
                      <a:pPr marL="325755" marR="3810" indent="-167640">
                        <a:lnSpc>
                          <a:spcPct val="107000"/>
                        </a:lnSpc>
                        <a:spcAft>
                          <a:spcPts val="800"/>
                        </a:spcAft>
                      </a:pPr>
                      <a:r>
                        <a:rPr lang="fr-FR" sz="1200">
                          <a:effectLst/>
                        </a:rPr>
                        <a:t>Permettre aux élèves de se fixer un projet d’entrainement REALISTE prenant en compte les expériences vécues (cahier d’entrainement) et l’état global du jour.</a:t>
                      </a:r>
                    </a:p>
                    <a:p>
                      <a:pPr marL="325755" marR="3810" indent="-167640">
                        <a:lnSpc>
                          <a:spcPct val="107000"/>
                        </a:lnSpc>
                        <a:spcAft>
                          <a:spcPts val="800"/>
                        </a:spcAft>
                      </a:pPr>
                      <a:r>
                        <a:rPr lang="fr-FR" sz="1200">
                          <a:effectLst/>
                        </a:rPr>
                        <a:t> </a:t>
                      </a:r>
                    </a:p>
                    <a:p>
                      <a:pPr marL="325755" marR="3810" indent="-167640">
                        <a:lnSpc>
                          <a:spcPct val="107000"/>
                        </a:lnSpc>
                        <a:spcAft>
                          <a:spcPts val="800"/>
                        </a:spcAft>
                      </a:pPr>
                      <a:r>
                        <a:rPr lang="fr-FR" sz="1200">
                          <a:effectLst/>
                        </a:rPr>
                        <a:t>Viser l’authenticité de l’expérience à vivre plutôt que montrer une « gesticulation » dénuée de sens – donner du SENS à la déformation de l’effort.</a:t>
                      </a:r>
                    </a:p>
                    <a:p>
                      <a:pPr marL="325755" marR="3810" indent="-167640">
                        <a:lnSpc>
                          <a:spcPct val="107000"/>
                        </a:lnSpc>
                        <a:spcAft>
                          <a:spcPts val="800"/>
                        </a:spcAft>
                      </a:pPr>
                      <a:r>
                        <a:rPr lang="fr-FR" sz="1200">
                          <a:effectLst/>
                        </a:rPr>
                        <a:t> </a:t>
                      </a:r>
                    </a:p>
                    <a:p>
                      <a:pPr marL="325755" marR="3810" indent="-167640">
                        <a:lnSpc>
                          <a:spcPct val="107000"/>
                        </a:lnSpc>
                        <a:spcAft>
                          <a:spcPts val="800"/>
                        </a:spcAft>
                      </a:pPr>
                      <a:r>
                        <a:rPr lang="fr-FR" sz="1200">
                          <a:effectLst/>
                        </a:rPr>
                        <a:t> </a:t>
                      </a:r>
                      <a:endParaRPr lang="fr-FR" sz="1200">
                        <a:effectLst/>
                        <a:latin typeface="Calibri" panose="020F0502020204030204" pitchFamily="34" charset="0"/>
                        <a:ea typeface="Calibri" panose="020F0502020204030204" pitchFamily="34" charset="0"/>
                        <a:cs typeface="Times New Roman" panose="02020603050405020304" pitchFamily="18" charset="0"/>
                      </a:endParaRPr>
                    </a:p>
                  </a:txBody>
                  <a:tcPr marL="29745" marR="29745" marT="29745" marB="29745"/>
                </a:tc>
                <a:tc>
                  <a:txBody>
                    <a:bodyPr/>
                    <a:lstStyle/>
                    <a:p>
                      <a:pPr>
                        <a:lnSpc>
                          <a:spcPct val="107000"/>
                        </a:lnSpc>
                        <a:spcAft>
                          <a:spcPts val="800"/>
                        </a:spcAft>
                      </a:pPr>
                      <a:r>
                        <a:rPr lang="fr-FR" sz="1200" dirty="0">
                          <a:effectLst/>
                        </a:rPr>
                        <a:t>On ne peut utiliser les mêmes masses de travail pour un même groupe musculaire dans deux registres d’effort différents.</a:t>
                      </a:r>
                    </a:p>
                    <a:p>
                      <a:pPr>
                        <a:lnSpc>
                          <a:spcPct val="107000"/>
                        </a:lnSpc>
                        <a:spcAft>
                          <a:spcPts val="800"/>
                        </a:spcAft>
                      </a:pPr>
                      <a:r>
                        <a:rPr lang="fr-FR" sz="1200" dirty="0">
                          <a:effectLst/>
                        </a:rPr>
                        <a:t> </a:t>
                      </a:r>
                    </a:p>
                    <a:p>
                      <a:pPr>
                        <a:lnSpc>
                          <a:spcPct val="107000"/>
                        </a:lnSpc>
                        <a:spcAft>
                          <a:spcPts val="800"/>
                        </a:spcAft>
                      </a:pPr>
                      <a:r>
                        <a:rPr lang="fr-FR" sz="1200" dirty="0">
                          <a:effectLst/>
                        </a:rPr>
                        <a:t>La CONSTANTE est l’effort recherché et la VARIABLE est la forme à produire. Pour parler de difficulté authentique d’un travail, il faut qu’elle se manifeste sous une autre forme de l’avant dernière à la dernière série.</a:t>
                      </a:r>
                    </a:p>
                    <a:p>
                      <a:pPr>
                        <a:lnSpc>
                          <a:spcPct val="107000"/>
                        </a:lnSpc>
                        <a:spcAft>
                          <a:spcPts val="800"/>
                        </a:spcAft>
                      </a:pPr>
                      <a:r>
                        <a:rPr lang="fr-FR" sz="1200" dirty="0">
                          <a:effectLst/>
                        </a:rPr>
                        <a:t> </a:t>
                      </a:r>
                    </a:p>
                    <a:p>
                      <a:pPr>
                        <a:lnSpc>
                          <a:spcPct val="107000"/>
                        </a:lnSpc>
                        <a:spcAft>
                          <a:spcPts val="800"/>
                        </a:spcAft>
                      </a:pPr>
                      <a:r>
                        <a:rPr lang="fr-FR" sz="1200" dirty="0">
                          <a:effectLst/>
                        </a:rPr>
                        <a:t>Permettre aux élèves de pouvoir moduler et repréciser leur projet de travail élaboré sur leur cahier d’entrainement à la fin de la séquence précédente en tenant compte de leur état de forme du jour (faire dans le bilan de séquence des prévisions de travail </a:t>
                      </a:r>
                      <a:r>
                        <a:rPr lang="fr-FR" sz="1200" dirty="0" smtClean="0">
                          <a:effectLst/>
                        </a:rPr>
                        <a:t>ultérieur </a:t>
                      </a:r>
                      <a:r>
                        <a:rPr lang="fr-FR" sz="1200" dirty="0">
                          <a:effectLst/>
                        </a:rPr>
                        <a:t>dans les grandes lignes) –Apprendre aux élèves à différencier PROJET FORMEL et PROJET REEL.</a:t>
                      </a:r>
                    </a:p>
                    <a:p>
                      <a:pPr>
                        <a:lnSpc>
                          <a:spcPct val="107000"/>
                        </a:lnSpc>
                        <a:spcAft>
                          <a:spcPts val="800"/>
                        </a:spcAft>
                      </a:pPr>
                      <a:r>
                        <a:rPr lang="fr-FR" sz="1200" dirty="0">
                          <a:effectLst/>
                        </a:rPr>
                        <a:t>Tout entrainement, quel qu’il soit, doit permettre de montrer une déformation spécifique de l’effort à vivre </a:t>
                      </a:r>
                      <a:endParaRPr lang="fr-FR" sz="1200" dirty="0" smtClean="0">
                        <a:effectLst/>
                      </a:endParaRPr>
                    </a:p>
                    <a:p>
                      <a:pPr>
                        <a:lnSpc>
                          <a:spcPct val="107000"/>
                        </a:lnSpc>
                        <a:spcAft>
                          <a:spcPts val="800"/>
                        </a:spcAft>
                      </a:pPr>
                      <a:r>
                        <a:rPr lang="fr-FR" sz="1200" dirty="0" smtClean="0">
                          <a:effectLst/>
                        </a:rPr>
                        <a:t>C’est </a:t>
                      </a:r>
                      <a:r>
                        <a:rPr lang="fr-FR" sz="1200" dirty="0">
                          <a:effectLst/>
                        </a:rPr>
                        <a:t>la forme spécifique de dégradation et ses signaux d’alerte qui </a:t>
                      </a:r>
                      <a:r>
                        <a:rPr lang="fr-FR" sz="1200" dirty="0" smtClean="0">
                          <a:effectLst/>
                        </a:rPr>
                        <a:t>oriente </a:t>
                      </a:r>
                      <a:r>
                        <a:rPr lang="fr-FR" sz="1200" dirty="0">
                          <a:effectLst/>
                        </a:rPr>
                        <a:t>les adaptations successives des charges de travail.</a:t>
                      </a:r>
                      <a:endParaRPr lang="fr-F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745" marR="29745" marT="29745" marB="29745"/>
                </a:tc>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2023096406"/>
              </p:ext>
            </p:extLst>
          </p:nvPr>
        </p:nvGraphicFramePr>
        <p:xfrm>
          <a:off x="8272731" y="2128582"/>
          <a:ext cx="3801830" cy="3306060"/>
        </p:xfrm>
        <a:graphic>
          <a:graphicData uri="http://schemas.openxmlformats.org/drawingml/2006/table">
            <a:tbl>
              <a:tblPr firstRow="1" firstCol="1" bandRow="1">
                <a:tableStyleId>{B301B821-A1FF-4177-AEE7-76D212191A09}</a:tableStyleId>
              </a:tblPr>
              <a:tblGrid>
                <a:gridCol w="1900915"/>
                <a:gridCol w="1900915"/>
              </a:tblGrid>
              <a:tr h="291950">
                <a:tc>
                  <a:txBody>
                    <a:bodyPr/>
                    <a:lstStyle/>
                    <a:p>
                      <a:pPr algn="ctr">
                        <a:lnSpc>
                          <a:spcPct val="107000"/>
                        </a:lnSpc>
                        <a:spcAft>
                          <a:spcPts val="0"/>
                        </a:spcAft>
                      </a:pPr>
                      <a:r>
                        <a:rPr lang="en-GB" sz="1100" dirty="0">
                          <a:effectLst/>
                        </a:rPr>
                        <a:t>NIVEAU 3</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a:effectLst/>
                        </a:rPr>
                        <a:t>NIVEAU 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597416">
                <a:tc>
                  <a:txBody>
                    <a:bodyPr/>
                    <a:lstStyle/>
                    <a:p>
                      <a:pPr>
                        <a:lnSpc>
                          <a:spcPct val="107000"/>
                        </a:lnSpc>
                        <a:spcAft>
                          <a:spcPts val="0"/>
                        </a:spcAft>
                      </a:pPr>
                      <a:r>
                        <a:rPr lang="fr-FR" sz="1100">
                          <a:effectLst/>
                        </a:rPr>
                        <a:t>Identifier et developper les effets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fr-FR" sz="1100">
                          <a:effectLst/>
                        </a:rPr>
                        <a:t>Orienter et developper les effets en fonction d’un registre d’entrainement donné</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91950">
                <a:tc>
                  <a:txBody>
                    <a:bodyPr/>
                    <a:lstStyle/>
                    <a:p>
                      <a:pPr algn="ctr">
                        <a:lnSpc>
                          <a:spcPct val="107000"/>
                        </a:lnSpc>
                        <a:spcAft>
                          <a:spcPts val="0"/>
                        </a:spcAft>
                      </a:pPr>
                      <a:r>
                        <a:rPr lang="en-GB" sz="1100">
                          <a:effectLst/>
                        </a:rPr>
                        <a:t>THEMES D’ENSEIGNEMENT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100">
                          <a:effectLst/>
                        </a:rPr>
                        <a:t>THEMES D’ENSEIGNEMENT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24744">
                <a:tc>
                  <a:txBody>
                    <a:bodyPr/>
                    <a:lstStyle/>
                    <a:p>
                      <a:pPr marL="342900" lvl="0" indent="-342900">
                        <a:lnSpc>
                          <a:spcPct val="107000"/>
                        </a:lnSpc>
                        <a:spcAft>
                          <a:spcPts val="0"/>
                        </a:spcAft>
                        <a:buFont typeface="Symbol" panose="05050102010706020507" pitchFamily="18" charset="2"/>
                        <a:buChar char=""/>
                        <a:tabLst>
                          <a:tab pos="-90170" algn="l"/>
                          <a:tab pos="90170" algn="l"/>
                        </a:tabLst>
                      </a:pPr>
                      <a:r>
                        <a:rPr lang="en-GB" sz="1100" dirty="0">
                          <a:effectLst/>
                        </a:rPr>
                        <a:t>Identifier les </a:t>
                      </a:r>
                      <a:r>
                        <a:rPr lang="en-GB" sz="1100" dirty="0" err="1">
                          <a:effectLst/>
                        </a:rPr>
                        <a:t>lourds</a:t>
                      </a:r>
                      <a:r>
                        <a:rPr lang="en-GB" sz="1100" dirty="0">
                          <a:effectLst/>
                        </a:rPr>
                        <a:t>,</a:t>
                      </a:r>
                      <a:endParaRPr lang="fr-FR" sz="1100" dirty="0">
                        <a:effectLst/>
                      </a:endParaRPr>
                    </a:p>
                    <a:p>
                      <a:pPr marL="342900" lvl="0" indent="-342900">
                        <a:lnSpc>
                          <a:spcPct val="107000"/>
                        </a:lnSpc>
                        <a:spcAft>
                          <a:spcPts val="0"/>
                        </a:spcAft>
                        <a:buFont typeface="Symbol" panose="05050102010706020507" pitchFamily="18" charset="2"/>
                        <a:buChar char=""/>
                        <a:tabLst>
                          <a:tab pos="-90170" algn="l"/>
                          <a:tab pos="90170" algn="l"/>
                        </a:tabLst>
                      </a:pPr>
                      <a:r>
                        <a:rPr lang="fr-FR" sz="1100" dirty="0">
                          <a:effectLst/>
                        </a:rPr>
                        <a:t>Construire les lourds par registre et par groupes musculaires,</a:t>
                      </a:r>
                    </a:p>
                    <a:p>
                      <a:pPr marL="342900" lvl="0" indent="-342900">
                        <a:lnSpc>
                          <a:spcPct val="107000"/>
                        </a:lnSpc>
                        <a:spcAft>
                          <a:spcPts val="0"/>
                        </a:spcAft>
                        <a:buFont typeface="Symbol" panose="05050102010706020507" pitchFamily="18" charset="2"/>
                        <a:buChar char=""/>
                        <a:tabLst>
                          <a:tab pos="-90170" algn="l"/>
                          <a:tab pos="90170" algn="l"/>
                        </a:tabLst>
                      </a:pPr>
                      <a:r>
                        <a:rPr lang="fr-FR" sz="1100" dirty="0" err="1">
                          <a:effectLst/>
                        </a:rPr>
                        <a:t>Decliner</a:t>
                      </a:r>
                      <a:r>
                        <a:rPr lang="fr-FR" sz="1100" dirty="0">
                          <a:effectLst/>
                        </a:rPr>
                        <a:t> le lourd sous ses différentes facettes.</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fr-FR" sz="1100" dirty="0">
                          <a:effectLst/>
                        </a:rPr>
                        <a:t>Construire le lourd pour chaque registre,</a:t>
                      </a:r>
                    </a:p>
                    <a:p>
                      <a:pPr marL="342900" lvl="0" indent="-342900">
                        <a:lnSpc>
                          <a:spcPct val="107000"/>
                        </a:lnSpc>
                        <a:spcAft>
                          <a:spcPts val="0"/>
                        </a:spcAft>
                        <a:buFont typeface="Symbol" panose="05050102010706020507" pitchFamily="18" charset="2"/>
                        <a:buChar char=""/>
                      </a:pPr>
                      <a:r>
                        <a:rPr lang="en-GB" sz="1100" dirty="0" err="1">
                          <a:effectLst/>
                        </a:rPr>
                        <a:t>Risquer</a:t>
                      </a:r>
                      <a:r>
                        <a:rPr lang="en-GB" sz="1100" dirty="0">
                          <a:effectLst/>
                        </a:rPr>
                        <a:t> le </a:t>
                      </a:r>
                      <a:r>
                        <a:rPr lang="en-GB" sz="1100" dirty="0" err="1" smtClean="0">
                          <a:effectLst/>
                        </a:rPr>
                        <a:t>lourd</a:t>
                      </a:r>
                      <a:r>
                        <a:rPr lang="en-GB" sz="1100" dirty="0" smtClean="0">
                          <a:effectLst/>
                        </a:rPr>
                        <a:t>,</a:t>
                      </a:r>
                      <a:endParaRPr lang="fr-FR" sz="1100" dirty="0">
                        <a:effectLst/>
                      </a:endParaRPr>
                    </a:p>
                    <a:p>
                      <a:pPr marL="342900" lvl="0" indent="-342900">
                        <a:lnSpc>
                          <a:spcPct val="107000"/>
                        </a:lnSpc>
                        <a:spcAft>
                          <a:spcPts val="0"/>
                        </a:spcAft>
                        <a:buFont typeface="Symbol" panose="05050102010706020507" pitchFamily="18" charset="2"/>
                        <a:buChar char=""/>
                      </a:pPr>
                      <a:r>
                        <a:rPr lang="en-GB" sz="1100" dirty="0" err="1">
                          <a:effectLst/>
                        </a:rPr>
                        <a:t>Douter</a:t>
                      </a:r>
                      <a:r>
                        <a:rPr lang="en-GB" sz="1100" dirty="0">
                          <a:effectLst/>
                        </a:rPr>
                        <a:t> du </a:t>
                      </a:r>
                      <a:r>
                        <a:rPr lang="en-GB" sz="1100" dirty="0" err="1" smtClean="0">
                          <a:effectLst/>
                        </a:rPr>
                        <a:t>lourd</a:t>
                      </a:r>
                      <a:r>
                        <a:rPr lang="en-GB" sz="1100" dirty="0" smtClean="0">
                          <a:effectLst/>
                        </a:rPr>
                        <a:t>,</a:t>
                      </a:r>
                      <a:endParaRPr lang="fr-FR" sz="1100" dirty="0">
                        <a:effectLst/>
                      </a:endParaRPr>
                    </a:p>
                    <a:p>
                      <a:pPr marL="342900" lvl="0" indent="-342900">
                        <a:lnSpc>
                          <a:spcPct val="107000"/>
                        </a:lnSpc>
                        <a:spcAft>
                          <a:spcPts val="0"/>
                        </a:spcAft>
                        <a:buFont typeface="Symbol" panose="05050102010706020507" pitchFamily="18" charset="2"/>
                        <a:buChar char=""/>
                      </a:pPr>
                      <a:r>
                        <a:rPr lang="fr-FR" sz="1100" dirty="0">
                          <a:effectLst/>
                        </a:rPr>
                        <a:t>Repérer ses chances de réussir (signaux d’alerte différenciés/registre/moment d’apparition/durée d’apparition/force d’apparition …</a:t>
                      </a:r>
                      <a:r>
                        <a:rPr lang="fr-FR" sz="1100" dirty="0" err="1">
                          <a:effectLst/>
                        </a:rPr>
                        <a:t>etc</a:t>
                      </a:r>
                      <a:r>
                        <a:rPr lang="fr-FR" sz="1100" dirty="0">
                          <a:effectLst/>
                        </a:rPr>
                        <a:t>).</a:t>
                      </a:r>
                      <a:endParaRPr lang="fr-F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84970727"/>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a:ln w="28575">
            <a:solidFill>
              <a:schemeClr val="bg1"/>
            </a:solidFill>
          </a:ln>
        </p:spPr>
        <p:txBody>
          <a:bodyPr>
            <a:normAutofit fontScale="85000" lnSpcReduction="20000"/>
          </a:bodyPr>
          <a:lstStyle/>
          <a:p>
            <a:r>
              <a:rPr lang="fr-FR" dirty="0" smtClean="0"/>
              <a:t>Lors </a:t>
            </a:r>
            <a:r>
              <a:rPr lang="fr-FR" dirty="0"/>
              <a:t>de paris à faire, on prend des risques et c’est une activité de choix de savoirs dans différents champs que chaque élève mène (champ des ressources, champ de l’éducatif, champ du moteur).</a:t>
            </a:r>
          </a:p>
          <a:p>
            <a:r>
              <a:rPr lang="fr-FR" dirty="0"/>
              <a:t>Pour STABILISER UN SAVOIR, il faut varier les formes des contextes dans lesquelles ce savoir prend </a:t>
            </a:r>
            <a:r>
              <a:rPr lang="fr-FR" dirty="0" smtClean="0"/>
              <a:t>forme. </a:t>
            </a:r>
            <a:endParaRPr lang="fr-FR" dirty="0"/>
          </a:p>
        </p:txBody>
      </p:sp>
      <p:sp>
        <p:nvSpPr>
          <p:cNvPr id="3" name="Titre 2"/>
          <p:cNvSpPr>
            <a:spLocks noGrp="1"/>
          </p:cNvSpPr>
          <p:nvPr>
            <p:ph type="title"/>
          </p:nvPr>
        </p:nvSpPr>
        <p:spPr/>
        <p:txBody>
          <a:bodyPr/>
          <a:lstStyle/>
          <a:p>
            <a:r>
              <a:rPr lang="fr-FR" sz="4400" i="1" dirty="0" smtClean="0"/>
              <a:t>D</a:t>
            </a:r>
            <a:r>
              <a:rPr lang="fr-FR" i="1" dirty="0" smtClean="0"/>
              <a:t>e plus, savoir n’est pas vouloir …</a:t>
            </a:r>
            <a:endParaRPr lang="fr-FR" i="1" dirty="0"/>
          </a:p>
        </p:txBody>
      </p:sp>
      <p:sp>
        <p:nvSpPr>
          <p:cNvPr id="5" name="ZoneTexte 4"/>
          <p:cNvSpPr txBox="1"/>
          <p:nvPr/>
        </p:nvSpPr>
        <p:spPr>
          <a:xfrm>
            <a:off x="353683" y="189781"/>
            <a:ext cx="7737894" cy="6463308"/>
          </a:xfrm>
          <a:prstGeom prst="rect">
            <a:avLst/>
          </a:prstGeom>
          <a:noFill/>
          <a:ln w="28575">
            <a:solidFill>
              <a:schemeClr val="accent1"/>
            </a:solidFill>
          </a:ln>
        </p:spPr>
        <p:txBody>
          <a:bodyPr wrap="square" rtlCol="0">
            <a:spAutoFit/>
          </a:bodyPr>
          <a:lstStyle/>
          <a:p>
            <a:pPr algn="ctr"/>
            <a:r>
              <a:rPr lang="fr-FR" i="1" u="sng" dirty="0" smtClean="0">
                <a:solidFill>
                  <a:schemeClr val="accent1"/>
                </a:solidFill>
                <a:effectLst>
                  <a:outerShdw blurRad="38100" dist="38100" dir="2700000" algn="tl">
                    <a:srgbClr val="000000">
                      <a:alpha val="43137"/>
                    </a:srgbClr>
                  </a:outerShdw>
                </a:effectLst>
              </a:rPr>
              <a:t>« Des connaissances …………………… aux savoirs : une histoire d’appropriation »</a:t>
            </a:r>
          </a:p>
          <a:p>
            <a:endParaRPr lang="fr-FR" dirty="0" smtClean="0"/>
          </a:p>
          <a:p>
            <a:pPr marL="285750" lvl="0" indent="-285750">
              <a:buFont typeface="Wingdings" panose="05000000000000000000" pitchFamily="2" charset="2"/>
              <a:buChar char="§"/>
            </a:pPr>
            <a:r>
              <a:rPr lang="fr-FR" sz="2400" dirty="0"/>
              <a:t>Un savoir qui s’exprime par une forme globale commune à tous (les différents registres d’effort et leurs propriétés caractéristiques de dégradation</a:t>
            </a:r>
            <a:r>
              <a:rPr lang="fr-FR" sz="2400" dirty="0" smtClean="0"/>
              <a:t>)</a:t>
            </a:r>
          </a:p>
          <a:p>
            <a:pPr marL="285750" lvl="0" indent="-285750">
              <a:buFont typeface="Wingdings" panose="05000000000000000000" pitchFamily="2" charset="2"/>
              <a:buChar char="§"/>
            </a:pPr>
            <a:r>
              <a:rPr lang="fr-FR" sz="2400" dirty="0" smtClean="0"/>
              <a:t>Un </a:t>
            </a:r>
            <a:r>
              <a:rPr lang="fr-FR" sz="2400" dirty="0"/>
              <a:t>savoir s’exprime par un panel de paramètres corporels mis en relation</a:t>
            </a:r>
          </a:p>
          <a:p>
            <a:pPr marL="285750" lvl="0" indent="-285750">
              <a:buFont typeface="Wingdings" panose="05000000000000000000" pitchFamily="2" charset="2"/>
              <a:buChar char="§"/>
            </a:pPr>
            <a:r>
              <a:rPr lang="fr-FR" sz="2400" dirty="0"/>
              <a:t>Un savoir s’exprime par un panel de réponses propres à soi</a:t>
            </a:r>
          </a:p>
          <a:p>
            <a:pPr marL="285750" lvl="0" indent="-285750">
              <a:buFont typeface="Wingdings" panose="05000000000000000000" pitchFamily="2" charset="2"/>
              <a:buChar char="§"/>
            </a:pPr>
            <a:r>
              <a:rPr lang="fr-FR" sz="2400" dirty="0"/>
              <a:t>Le savoir doit se relativiser progressivement suivant les contextes plus ou </a:t>
            </a:r>
            <a:r>
              <a:rPr lang="fr-FR" sz="2400" dirty="0" smtClean="0"/>
              <a:t>moins </a:t>
            </a:r>
            <a:r>
              <a:rPr lang="fr-FR" sz="2400" dirty="0"/>
              <a:t>riches, complexes ou inédits</a:t>
            </a:r>
          </a:p>
          <a:p>
            <a:pPr marL="285750" lvl="0" indent="-285750">
              <a:buFont typeface="Wingdings" panose="05000000000000000000" pitchFamily="2" charset="2"/>
              <a:buChar char="§"/>
            </a:pPr>
            <a:r>
              <a:rPr lang="fr-FR" sz="2400" dirty="0"/>
              <a:t>Le savoir doit devenir une aide (et non plus seulement une « référence-révérence » </a:t>
            </a:r>
            <a:r>
              <a:rPr lang="fr-FR" sz="2400" dirty="0" err="1"/>
              <a:t>cf</a:t>
            </a:r>
            <a:r>
              <a:rPr lang="fr-FR" sz="2400" dirty="0"/>
              <a:t>- R- </a:t>
            </a:r>
            <a:r>
              <a:rPr lang="fr-FR" sz="2400" dirty="0" smtClean="0"/>
              <a:t>DHELLEMMES – revue du CEDRE) </a:t>
            </a:r>
            <a:r>
              <a:rPr lang="fr-FR" sz="2400" dirty="0"/>
              <a:t>pour l’élève lui servant à SORTIR DU JEU DE PARAMETRES POUR PROUVER QUELQUE CHOSE (il ne fait pas que jouer sur des paramètres, il engage sa RESPONSABILITE par le niveau de risque pris et sa crédibilité par la réussite ou non de son </a:t>
            </a:r>
            <a:r>
              <a:rPr lang="fr-FR" sz="2400" dirty="0" smtClean="0"/>
              <a:t>PARI).</a:t>
            </a:r>
            <a:endParaRPr lang="fr-FR" sz="2400" dirty="0"/>
          </a:p>
          <a:p>
            <a:endParaRPr lang="fr-FR" dirty="0"/>
          </a:p>
        </p:txBody>
      </p:sp>
    </p:spTree>
    <p:extLst>
      <p:ext uri="{BB962C8B-B14F-4D97-AF65-F5344CB8AC3E}">
        <p14:creationId xmlns:p14="http://schemas.microsoft.com/office/powerpoint/2010/main" val="148620127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p:txBody>
          <a:bodyPr/>
          <a:lstStyle/>
          <a:p>
            <a:endParaRPr lang="fr-FR"/>
          </a:p>
        </p:txBody>
      </p:sp>
      <p:sp>
        <p:nvSpPr>
          <p:cNvPr id="3" name="Titre 2"/>
          <p:cNvSpPr>
            <a:spLocks noGrp="1"/>
          </p:cNvSpPr>
          <p:nvPr>
            <p:ph type="title"/>
          </p:nvPr>
        </p:nvSpPr>
        <p:spPr/>
        <p:txBody>
          <a:bodyPr>
            <a:normAutofit fontScale="90000"/>
          </a:bodyPr>
          <a:lstStyle/>
          <a:p>
            <a:r>
              <a:rPr lang="fr-FR" sz="4400" dirty="0"/>
              <a:t>L</a:t>
            </a:r>
            <a:r>
              <a:rPr lang="fr-FR" sz="2200" dirty="0"/>
              <a:t>’objet d’enseignement est ciblé et découle de l’analyse préalable de la compétence en reliant les objets d’enseignement « moteurs » et « éducatifs »</a:t>
            </a:r>
            <a:br>
              <a:rPr lang="fr-FR" sz="2200" dirty="0"/>
            </a:br>
            <a:r>
              <a:rPr lang="fr-FR" sz="2200" dirty="0"/>
              <a:t>(à destination des élèves et qui prend sens pour eux et à destination des enseignants, sous forme de questions)</a:t>
            </a:r>
            <a:r>
              <a:rPr lang="fr-FR" dirty="0"/>
              <a:t/>
            </a:r>
            <a:br>
              <a:rPr lang="fr-FR" dirty="0"/>
            </a:br>
            <a:endParaRPr lang="fr-FR" dirty="0"/>
          </a:p>
        </p:txBody>
      </p:sp>
      <p:sp>
        <p:nvSpPr>
          <p:cNvPr id="5" name="ZoneTexte 4"/>
          <p:cNvSpPr txBox="1"/>
          <p:nvPr/>
        </p:nvSpPr>
        <p:spPr>
          <a:xfrm>
            <a:off x="310551" y="232913"/>
            <a:ext cx="7634377" cy="369332"/>
          </a:xfrm>
          <a:prstGeom prst="rect">
            <a:avLst/>
          </a:prstGeom>
          <a:noFill/>
          <a:ln w="28575">
            <a:solidFill>
              <a:schemeClr val="accent1"/>
            </a:solidFill>
          </a:ln>
        </p:spPr>
        <p:txBody>
          <a:bodyPr wrap="square" rtlCol="0">
            <a:spAutoFit/>
          </a:bodyPr>
          <a:lstStyle/>
          <a:p>
            <a:r>
              <a:rPr lang="fr-FR" i="1" dirty="0" smtClean="0">
                <a:solidFill>
                  <a:schemeClr val="accent1"/>
                </a:solidFill>
              </a:rPr>
              <a:t>Un exemple en musculation </a:t>
            </a:r>
            <a:r>
              <a:rPr lang="fr-FR" dirty="0" smtClean="0"/>
              <a:t>….</a:t>
            </a: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571037185"/>
              </p:ext>
            </p:extLst>
          </p:nvPr>
        </p:nvGraphicFramePr>
        <p:xfrm>
          <a:off x="827572" y="828242"/>
          <a:ext cx="6806804" cy="5694120"/>
        </p:xfrm>
        <a:graphic>
          <a:graphicData uri="http://schemas.openxmlformats.org/drawingml/2006/table">
            <a:tbl>
              <a:tblPr>
                <a:tableStyleId>{B301B821-A1FF-4177-AEE7-76D212191A09}</a:tableStyleId>
              </a:tblPr>
              <a:tblGrid>
                <a:gridCol w="2268150"/>
                <a:gridCol w="2269327"/>
                <a:gridCol w="2269327"/>
              </a:tblGrid>
              <a:tr h="579065">
                <a:tc>
                  <a:txBody>
                    <a:bodyPr/>
                    <a:lstStyle/>
                    <a:p>
                      <a:pPr>
                        <a:lnSpc>
                          <a:spcPct val="107000"/>
                        </a:lnSpc>
                        <a:spcAft>
                          <a:spcPts val="0"/>
                        </a:spcAft>
                      </a:pPr>
                      <a:r>
                        <a:rPr lang="fr-FR" sz="1200" kern="50" dirty="0">
                          <a:effectLst/>
                        </a:rPr>
                        <a:t> </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tc>
                <a:tc>
                  <a:txBody>
                    <a:bodyPr/>
                    <a:lstStyle/>
                    <a:p>
                      <a:pPr algn="ctr">
                        <a:lnSpc>
                          <a:spcPct val="107000"/>
                        </a:lnSpc>
                        <a:spcAft>
                          <a:spcPts val="0"/>
                        </a:spcAft>
                      </a:pPr>
                      <a:r>
                        <a:rPr lang="en-US" sz="1200" kern="50" dirty="0" err="1">
                          <a:effectLst/>
                        </a:rPr>
                        <a:t>Niveau</a:t>
                      </a:r>
                      <a:r>
                        <a:rPr lang="en-US" sz="1200" kern="50" dirty="0">
                          <a:effectLst/>
                        </a:rPr>
                        <a:t> 3</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c>
                  <a:txBody>
                    <a:bodyPr/>
                    <a:lstStyle/>
                    <a:p>
                      <a:pPr algn="ctr">
                        <a:lnSpc>
                          <a:spcPct val="107000"/>
                        </a:lnSpc>
                        <a:spcAft>
                          <a:spcPts val="0"/>
                        </a:spcAft>
                      </a:pPr>
                      <a:r>
                        <a:rPr lang="en-US" sz="1200" kern="50">
                          <a:effectLst/>
                        </a:rPr>
                        <a:t>Niveau 4</a:t>
                      </a:r>
                      <a:endParaRPr lang="fr-FR" sz="1200" kern="5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r>
              <a:tr h="1005819">
                <a:tc>
                  <a:txBody>
                    <a:bodyPr/>
                    <a:lstStyle/>
                    <a:p>
                      <a:pPr>
                        <a:lnSpc>
                          <a:spcPct val="107000"/>
                        </a:lnSpc>
                        <a:spcAft>
                          <a:spcPts val="0"/>
                        </a:spcAft>
                      </a:pPr>
                      <a:endParaRPr lang="en-US" sz="1200" kern="50" dirty="0" smtClean="0">
                        <a:effectLst>
                          <a:outerShdw blurRad="38100" dist="38100" dir="2700000" algn="tl">
                            <a:srgbClr val="000000">
                              <a:alpha val="43137"/>
                            </a:srgbClr>
                          </a:outerShdw>
                        </a:effectLst>
                      </a:endParaRPr>
                    </a:p>
                    <a:p>
                      <a:pPr>
                        <a:lnSpc>
                          <a:spcPct val="107000"/>
                        </a:lnSpc>
                        <a:spcAft>
                          <a:spcPts val="0"/>
                        </a:spcAft>
                      </a:pPr>
                      <a:r>
                        <a:rPr lang="en-US" sz="1200" kern="50" dirty="0" smtClean="0">
                          <a:effectLst>
                            <a:outerShdw blurRad="38100" dist="38100" dir="2700000" algn="tl">
                              <a:srgbClr val="000000">
                                <a:alpha val="43137"/>
                              </a:srgbClr>
                            </a:outerShdw>
                          </a:effectLst>
                        </a:rPr>
                        <a:t>Objet </a:t>
                      </a:r>
                      <a:r>
                        <a:rPr lang="en-US" sz="1200" kern="50" dirty="0" err="1" smtClean="0">
                          <a:effectLst>
                            <a:outerShdw blurRad="38100" dist="38100" dir="2700000" algn="tl">
                              <a:srgbClr val="000000">
                                <a:alpha val="43137"/>
                              </a:srgbClr>
                            </a:outerShdw>
                          </a:effectLst>
                        </a:rPr>
                        <a:t>d'enseignement</a:t>
                      </a:r>
                      <a:r>
                        <a:rPr lang="en-US" sz="1200" kern="50" dirty="0" smtClean="0">
                          <a:effectLst>
                            <a:outerShdw blurRad="38100" dist="38100" dir="2700000" algn="tl">
                              <a:srgbClr val="000000">
                                <a:alpha val="43137"/>
                              </a:srgbClr>
                            </a:outerShdw>
                          </a:effectLst>
                        </a:rPr>
                        <a:t> “</a:t>
                      </a:r>
                      <a:r>
                        <a:rPr lang="en-US" sz="1200" kern="50" dirty="0" err="1" smtClean="0">
                          <a:effectLst>
                            <a:outerShdw blurRad="38100" dist="38100" dir="2700000" algn="tl">
                              <a:srgbClr val="000000">
                                <a:alpha val="43137"/>
                              </a:srgbClr>
                            </a:outerShdw>
                          </a:effectLst>
                        </a:rPr>
                        <a:t>moteur</a:t>
                      </a:r>
                      <a:r>
                        <a:rPr lang="en-US" sz="1200" kern="50" dirty="0" smtClean="0">
                          <a:effectLst>
                            <a:outerShdw blurRad="38100" dist="38100" dir="2700000" algn="tl">
                              <a:srgbClr val="000000">
                                <a:alpha val="43137"/>
                              </a:srgbClr>
                            </a:outerShdw>
                          </a:effectLst>
                        </a:rPr>
                        <a:t>”</a:t>
                      </a:r>
                      <a:endParaRPr lang="fr-FR" sz="1200" kern="50" dirty="0">
                        <a:effectLst>
                          <a:outerShdw blurRad="38100" dist="38100" dir="2700000" algn="tl">
                            <a:srgbClr val="000000">
                              <a:alpha val="43137"/>
                            </a:srgbClr>
                          </a:outerShdw>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tc>
                <a:tc>
                  <a:txBody>
                    <a:bodyPr/>
                    <a:lstStyle/>
                    <a:p>
                      <a:pPr algn="ctr">
                        <a:lnSpc>
                          <a:spcPct val="107000"/>
                        </a:lnSpc>
                        <a:spcAft>
                          <a:spcPts val="0"/>
                        </a:spcAft>
                      </a:pPr>
                      <a:r>
                        <a:rPr lang="en-US" sz="1200" kern="50" dirty="0" err="1" smtClean="0">
                          <a:effectLst/>
                        </a:rPr>
                        <a:t>Maintenir</a:t>
                      </a:r>
                      <a:r>
                        <a:rPr lang="en-US" sz="1200" kern="50" dirty="0" smtClean="0">
                          <a:effectLst/>
                        </a:rPr>
                        <a:t> un effort </a:t>
                      </a:r>
                      <a:r>
                        <a:rPr lang="en-US" sz="1200" kern="50" dirty="0" err="1" smtClean="0">
                          <a:effectLst/>
                        </a:rPr>
                        <a:t>spécifique</a:t>
                      </a:r>
                      <a:r>
                        <a:rPr lang="en-US" sz="1200" kern="50" dirty="0" smtClean="0">
                          <a:effectLst/>
                        </a:rPr>
                        <a:t> d’un  bout à </a:t>
                      </a:r>
                      <a:r>
                        <a:rPr lang="en-US" sz="1200" kern="50" dirty="0" err="1" smtClean="0">
                          <a:effectLst/>
                        </a:rPr>
                        <a:t>l’autre</a:t>
                      </a:r>
                      <a:r>
                        <a:rPr lang="en-US" sz="1200" kern="50" dirty="0" smtClean="0">
                          <a:effectLst/>
                        </a:rPr>
                        <a:t> du travail</a:t>
                      </a:r>
                      <a:r>
                        <a:rPr lang="en-US" sz="1200" kern="50" baseline="0" dirty="0" smtClean="0">
                          <a:effectLst/>
                        </a:rPr>
                        <a:t> </a:t>
                      </a:r>
                      <a:r>
                        <a:rPr lang="en-US" sz="1200" kern="50" baseline="0" dirty="0" err="1" smtClean="0">
                          <a:effectLst/>
                        </a:rPr>
                        <a:t>entrepris</a:t>
                      </a:r>
                      <a:r>
                        <a:rPr lang="en-US" sz="1200" kern="50" dirty="0">
                          <a:effectLst/>
                        </a:rPr>
                        <a:t> </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c>
                  <a:txBody>
                    <a:bodyPr/>
                    <a:lstStyle/>
                    <a:p>
                      <a:pPr algn="ctr">
                        <a:lnSpc>
                          <a:spcPct val="107000"/>
                        </a:lnSpc>
                        <a:spcAft>
                          <a:spcPts val="0"/>
                        </a:spcAft>
                      </a:pPr>
                      <a:r>
                        <a:rPr lang="en-US" sz="1200" kern="50" dirty="0">
                          <a:effectLst/>
                        </a:rPr>
                        <a:t> </a:t>
                      </a:r>
                      <a:r>
                        <a:rPr lang="en-US" sz="1200" kern="50" dirty="0" err="1" smtClean="0">
                          <a:effectLst/>
                        </a:rPr>
                        <a:t>Maintenir</a:t>
                      </a:r>
                      <a:r>
                        <a:rPr lang="en-US" sz="1200" kern="50" dirty="0" smtClean="0">
                          <a:effectLst/>
                        </a:rPr>
                        <a:t> des efforts </a:t>
                      </a:r>
                      <a:r>
                        <a:rPr lang="en-US" sz="1200" kern="50" dirty="0" err="1" smtClean="0">
                          <a:effectLst/>
                        </a:rPr>
                        <a:t>spécifiques</a:t>
                      </a:r>
                      <a:r>
                        <a:rPr lang="en-US" sz="1200" kern="50" dirty="0" smtClean="0">
                          <a:effectLst/>
                        </a:rPr>
                        <a:t> </a:t>
                      </a:r>
                      <a:r>
                        <a:rPr lang="en-US" sz="1200" kern="50" dirty="0" err="1" smtClean="0">
                          <a:effectLst/>
                        </a:rPr>
                        <a:t>sur</a:t>
                      </a:r>
                      <a:r>
                        <a:rPr lang="en-US" sz="1200" kern="50" dirty="0" smtClean="0">
                          <a:effectLst/>
                        </a:rPr>
                        <a:t> la </a:t>
                      </a:r>
                      <a:r>
                        <a:rPr lang="en-US" sz="1200" kern="50" dirty="0" err="1" smtClean="0">
                          <a:effectLst/>
                        </a:rPr>
                        <a:t>totalité</a:t>
                      </a:r>
                      <a:r>
                        <a:rPr lang="en-US" sz="1200" kern="50" dirty="0" smtClean="0">
                          <a:effectLst/>
                        </a:rPr>
                        <a:t> des </a:t>
                      </a:r>
                      <a:r>
                        <a:rPr lang="en-US" sz="1200" kern="50" dirty="0" err="1" smtClean="0">
                          <a:effectLst/>
                        </a:rPr>
                        <a:t>exercices</a:t>
                      </a:r>
                      <a:r>
                        <a:rPr lang="en-US" sz="1200" kern="50" dirty="0" smtClean="0">
                          <a:effectLst/>
                        </a:rPr>
                        <a:t> de la sequence </a:t>
                      </a:r>
                      <a:r>
                        <a:rPr lang="en-US" sz="1200" kern="50" dirty="0" err="1" smtClean="0">
                          <a:effectLst/>
                        </a:rPr>
                        <a:t>d’entrainement</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r>
              <a:tr h="579065">
                <a:tc>
                  <a:txBody>
                    <a:bodyPr/>
                    <a:lstStyle/>
                    <a:p>
                      <a:pPr>
                        <a:lnSpc>
                          <a:spcPct val="107000"/>
                        </a:lnSpc>
                        <a:spcAft>
                          <a:spcPts val="0"/>
                        </a:spcAft>
                      </a:pPr>
                      <a:endParaRPr lang="en-US" sz="1200" kern="50" dirty="0" smtClean="0">
                        <a:effectLst>
                          <a:outerShdw blurRad="38100" dist="38100" dir="2700000" algn="tl">
                            <a:srgbClr val="000000">
                              <a:alpha val="43137"/>
                            </a:srgbClr>
                          </a:outerShdw>
                        </a:effectLst>
                      </a:endParaRPr>
                    </a:p>
                    <a:p>
                      <a:pPr>
                        <a:lnSpc>
                          <a:spcPct val="107000"/>
                        </a:lnSpc>
                        <a:spcAft>
                          <a:spcPts val="0"/>
                        </a:spcAft>
                      </a:pPr>
                      <a:r>
                        <a:rPr lang="en-US" sz="1200" kern="50" dirty="0" smtClean="0">
                          <a:effectLst>
                            <a:outerShdw blurRad="38100" dist="38100" dir="2700000" algn="tl">
                              <a:srgbClr val="000000">
                                <a:alpha val="43137"/>
                              </a:srgbClr>
                            </a:outerShdw>
                          </a:effectLst>
                        </a:rPr>
                        <a:t>Objet </a:t>
                      </a:r>
                      <a:r>
                        <a:rPr lang="en-US" sz="1200" kern="50" dirty="0" err="1">
                          <a:effectLst>
                            <a:outerShdw blurRad="38100" dist="38100" dir="2700000" algn="tl">
                              <a:srgbClr val="000000">
                                <a:alpha val="43137"/>
                              </a:srgbClr>
                            </a:outerShdw>
                          </a:effectLst>
                        </a:rPr>
                        <a:t>d'enseignement</a:t>
                      </a:r>
                      <a:r>
                        <a:rPr lang="en-US" sz="1200" kern="50" dirty="0">
                          <a:effectLst>
                            <a:outerShdw blurRad="38100" dist="38100" dir="2700000" algn="tl">
                              <a:srgbClr val="000000">
                                <a:alpha val="43137"/>
                              </a:srgbClr>
                            </a:outerShdw>
                          </a:effectLst>
                        </a:rPr>
                        <a:t> </a:t>
                      </a:r>
                      <a:r>
                        <a:rPr lang="en-US" sz="1200" kern="50" dirty="0" smtClean="0">
                          <a:effectLst>
                            <a:outerShdw blurRad="38100" dist="38100" dir="2700000" algn="tl">
                              <a:srgbClr val="000000">
                                <a:alpha val="43137"/>
                              </a:srgbClr>
                            </a:outerShdw>
                          </a:effectLst>
                        </a:rPr>
                        <a:t>“</a:t>
                      </a:r>
                      <a:r>
                        <a:rPr lang="en-US" sz="1200" kern="50" dirty="0" err="1" smtClean="0">
                          <a:effectLst>
                            <a:outerShdw blurRad="38100" dist="38100" dir="2700000" algn="tl">
                              <a:srgbClr val="000000">
                                <a:alpha val="43137"/>
                              </a:srgbClr>
                            </a:outerShdw>
                          </a:effectLst>
                        </a:rPr>
                        <a:t>éducatif</a:t>
                      </a:r>
                      <a:r>
                        <a:rPr lang="en-US" sz="1200" kern="50" dirty="0" smtClean="0">
                          <a:effectLst>
                            <a:outerShdw blurRad="38100" dist="38100" dir="2700000" algn="tl">
                              <a:srgbClr val="000000">
                                <a:alpha val="43137"/>
                              </a:srgbClr>
                            </a:outerShdw>
                          </a:effectLst>
                        </a:rPr>
                        <a:t>”</a:t>
                      </a:r>
                      <a:endParaRPr lang="fr-FR" sz="1200" kern="50" dirty="0">
                        <a:effectLst>
                          <a:outerShdw blurRad="38100" dist="38100" dir="2700000" algn="tl">
                            <a:srgbClr val="000000">
                              <a:alpha val="43137"/>
                            </a:srgbClr>
                          </a:outerShdw>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tc>
                <a:tc>
                  <a:txBody>
                    <a:bodyPr/>
                    <a:lstStyle/>
                    <a:p>
                      <a:pPr algn="ctr">
                        <a:lnSpc>
                          <a:spcPct val="107000"/>
                        </a:lnSpc>
                        <a:spcAft>
                          <a:spcPts val="0"/>
                        </a:spcAft>
                      </a:pPr>
                      <a:r>
                        <a:rPr lang="en-US" sz="1200" kern="50" dirty="0">
                          <a:effectLst/>
                        </a:rPr>
                        <a:t> </a:t>
                      </a:r>
                      <a:r>
                        <a:rPr lang="en-US" sz="1200" kern="50" dirty="0" smtClean="0">
                          <a:effectLst/>
                        </a:rPr>
                        <a:t>Composer </a:t>
                      </a:r>
                      <a:r>
                        <a:rPr lang="en-US" sz="1200" kern="50" dirty="0" err="1" smtClean="0">
                          <a:effectLst/>
                        </a:rPr>
                        <a:t>une</a:t>
                      </a:r>
                      <a:r>
                        <a:rPr lang="en-US" sz="1200" kern="50" dirty="0" smtClean="0">
                          <a:effectLst/>
                        </a:rPr>
                        <a:t> succession </a:t>
                      </a:r>
                      <a:r>
                        <a:rPr lang="en-US" sz="1200" kern="50" dirty="0" err="1" smtClean="0">
                          <a:effectLst/>
                        </a:rPr>
                        <a:t>d’efforts</a:t>
                      </a:r>
                      <a:r>
                        <a:rPr lang="en-US" sz="1200" kern="50" dirty="0" smtClean="0">
                          <a:effectLst/>
                        </a:rPr>
                        <a:t> </a:t>
                      </a:r>
                      <a:r>
                        <a:rPr lang="en-US" sz="1200" kern="50" dirty="0" err="1" smtClean="0">
                          <a:effectLst/>
                        </a:rPr>
                        <a:t>similaires</a:t>
                      </a:r>
                      <a:r>
                        <a:rPr lang="en-US" sz="1200" kern="50" dirty="0" smtClean="0">
                          <a:effectLst/>
                        </a:rPr>
                        <a:t> pour un </a:t>
                      </a:r>
                      <a:r>
                        <a:rPr lang="en-US" sz="1200" kern="50" dirty="0" err="1" smtClean="0">
                          <a:effectLst/>
                        </a:rPr>
                        <a:t>même</a:t>
                      </a:r>
                      <a:r>
                        <a:rPr lang="en-US" sz="1200" kern="50" dirty="0" smtClean="0">
                          <a:effectLst/>
                        </a:rPr>
                        <a:t> </a:t>
                      </a:r>
                      <a:r>
                        <a:rPr lang="en-US" sz="1200" kern="50" dirty="0" err="1" smtClean="0">
                          <a:effectLst/>
                        </a:rPr>
                        <a:t>groupe</a:t>
                      </a:r>
                      <a:r>
                        <a:rPr lang="en-US" sz="1200" kern="50" dirty="0" smtClean="0">
                          <a:effectLst/>
                        </a:rPr>
                        <a:t> </a:t>
                      </a:r>
                      <a:r>
                        <a:rPr lang="en-US" sz="1200" kern="50" dirty="0" err="1" smtClean="0">
                          <a:effectLst/>
                        </a:rPr>
                        <a:t>musculaire</a:t>
                      </a:r>
                      <a:r>
                        <a:rPr lang="en-US" sz="1200" kern="50" dirty="0" smtClean="0">
                          <a:effectLst/>
                        </a:rPr>
                        <a:t> </a:t>
                      </a:r>
                      <a:r>
                        <a:rPr lang="en-US" sz="1200" kern="50" dirty="0" err="1" smtClean="0">
                          <a:effectLst/>
                        </a:rPr>
                        <a:t>dans</a:t>
                      </a:r>
                      <a:r>
                        <a:rPr lang="en-US" sz="1200" kern="50" dirty="0" smtClean="0">
                          <a:effectLst/>
                        </a:rPr>
                        <a:t> un ensemble de series pour un </a:t>
                      </a:r>
                      <a:r>
                        <a:rPr lang="en-US" sz="1200" kern="50" dirty="0" err="1" smtClean="0">
                          <a:effectLst/>
                        </a:rPr>
                        <a:t>même</a:t>
                      </a:r>
                      <a:r>
                        <a:rPr lang="en-US" sz="1200" kern="50" dirty="0" smtClean="0">
                          <a:effectLst/>
                        </a:rPr>
                        <a:t> atelier</a:t>
                      </a:r>
                    </a:p>
                    <a:p>
                      <a:pPr marL="0" marR="0" indent="0" algn="ctr" defTabSz="914400" rtl="0" eaLnBrk="1" fontAlgn="auto" latinLnBrk="0" hangingPunct="1">
                        <a:lnSpc>
                          <a:spcPct val="107000"/>
                        </a:lnSpc>
                        <a:spcBef>
                          <a:spcPts val="0"/>
                        </a:spcBef>
                        <a:spcAft>
                          <a:spcPts val="0"/>
                        </a:spcAft>
                        <a:buClrTx/>
                        <a:buSzTx/>
                        <a:buFontTx/>
                        <a:buNone/>
                        <a:tabLst/>
                        <a:defRPr/>
                      </a:pPr>
                      <a:r>
                        <a:rPr lang="en-US" sz="1200" b="1" i="1" u="sng" kern="50" dirty="0" smtClean="0">
                          <a:effectLst/>
                        </a:rPr>
                        <a:t>(PARI</a:t>
                      </a:r>
                      <a:r>
                        <a:rPr lang="en-US" sz="1200" b="1" i="1" u="sng" kern="50" baseline="0" dirty="0" smtClean="0">
                          <a:effectLst/>
                        </a:rPr>
                        <a:t> à court </a:t>
                      </a:r>
                      <a:r>
                        <a:rPr lang="en-US" sz="1200" b="1" i="1" u="sng" kern="50" baseline="0" dirty="0" err="1" smtClean="0">
                          <a:effectLst/>
                        </a:rPr>
                        <a:t>terme</a:t>
                      </a:r>
                      <a:r>
                        <a:rPr lang="en-US" sz="1200" b="1" i="1" u="sng" kern="50" baseline="0" dirty="0" smtClean="0">
                          <a:effectLst/>
                        </a:rPr>
                        <a:t>)</a:t>
                      </a:r>
                      <a:r>
                        <a:rPr lang="en-US" sz="1200" u="none" kern="50" dirty="0" smtClean="0">
                          <a:effectLst/>
                        </a:rPr>
                        <a:t> </a:t>
                      </a:r>
                      <a:endParaRPr lang="fr-FR" sz="1200" u="none" kern="50" dirty="0" smtClean="0">
                        <a:effectLst/>
                        <a:latin typeface="Cambria" panose="02040503050406030204" pitchFamily="18" charset="0"/>
                        <a:ea typeface="SimSun" panose="02010600030101010101" pitchFamily="2" charset="-122"/>
                        <a:cs typeface="Cambria" panose="02040503050406030204" pitchFamily="18" charset="0"/>
                      </a:endParaRPr>
                    </a:p>
                    <a:p>
                      <a:pPr algn="ctr">
                        <a:lnSpc>
                          <a:spcPct val="107000"/>
                        </a:lnSpc>
                        <a:spcAft>
                          <a:spcPts val="0"/>
                        </a:spcAft>
                      </a:pPr>
                      <a:endParaRPr lang="en-US" sz="1200" kern="50" dirty="0" smtClean="0">
                        <a:effectLst/>
                      </a:endParaRPr>
                    </a:p>
                  </a:txBody>
                  <a:tcPr marL="34925" marR="34925" marT="34925" marB="34925">
                    <a:solidFill>
                      <a:schemeClr val="accent1">
                        <a:lumMod val="20000"/>
                        <a:lumOff val="80000"/>
                      </a:schemeClr>
                    </a:solidFill>
                  </a:tcPr>
                </a:tc>
                <a:tc>
                  <a:txBody>
                    <a:bodyPr/>
                    <a:lstStyle/>
                    <a:p>
                      <a:pPr algn="ctr">
                        <a:lnSpc>
                          <a:spcPct val="107000"/>
                        </a:lnSpc>
                        <a:spcAft>
                          <a:spcPts val="0"/>
                        </a:spcAft>
                      </a:pPr>
                      <a:r>
                        <a:rPr lang="en-US" sz="1200" kern="50" dirty="0" err="1" smtClean="0">
                          <a:effectLst/>
                        </a:rPr>
                        <a:t>Etablir</a:t>
                      </a:r>
                      <a:r>
                        <a:rPr lang="en-US" sz="1200" kern="50" dirty="0" smtClean="0">
                          <a:effectLst/>
                        </a:rPr>
                        <a:t> un plan </a:t>
                      </a:r>
                      <a:r>
                        <a:rPr lang="en-US" sz="1200" kern="50" dirty="0" err="1" smtClean="0">
                          <a:effectLst/>
                        </a:rPr>
                        <a:t>d’entrainement</a:t>
                      </a:r>
                      <a:r>
                        <a:rPr lang="en-US" sz="1200" kern="50" dirty="0" smtClean="0">
                          <a:effectLst/>
                        </a:rPr>
                        <a:t> </a:t>
                      </a:r>
                      <a:r>
                        <a:rPr lang="en-US" sz="1200" kern="50" dirty="0" err="1" smtClean="0">
                          <a:effectLst/>
                        </a:rPr>
                        <a:t>d’une</a:t>
                      </a:r>
                      <a:r>
                        <a:rPr lang="en-US" sz="1200" kern="50" dirty="0" smtClean="0">
                          <a:effectLst/>
                        </a:rPr>
                        <a:t> </a:t>
                      </a:r>
                      <a:r>
                        <a:rPr lang="en-US" sz="1200" kern="50" dirty="0" err="1" smtClean="0">
                          <a:effectLst/>
                        </a:rPr>
                        <a:t>durée</a:t>
                      </a:r>
                      <a:r>
                        <a:rPr lang="en-US" sz="1200" kern="50" dirty="0" smtClean="0">
                          <a:effectLst/>
                        </a:rPr>
                        <a:t> </a:t>
                      </a:r>
                      <a:r>
                        <a:rPr lang="en-US" sz="1200" kern="50" dirty="0" err="1" smtClean="0">
                          <a:effectLst/>
                        </a:rPr>
                        <a:t>d’une</a:t>
                      </a:r>
                      <a:r>
                        <a:rPr lang="en-US" sz="1200" kern="50" dirty="0" smtClean="0">
                          <a:effectLst/>
                        </a:rPr>
                        <a:t> </a:t>
                      </a:r>
                      <a:r>
                        <a:rPr lang="en-US" sz="1200" kern="50" dirty="0" err="1" smtClean="0">
                          <a:effectLst/>
                        </a:rPr>
                        <a:t>heure</a:t>
                      </a:r>
                      <a:r>
                        <a:rPr lang="en-US" sz="1200" kern="50" dirty="0" smtClean="0">
                          <a:effectLst/>
                        </a:rPr>
                        <a:t> en </a:t>
                      </a:r>
                      <a:r>
                        <a:rPr lang="en-US" sz="1200" kern="50" dirty="0" err="1" smtClean="0">
                          <a:effectLst/>
                        </a:rPr>
                        <a:t>articulant</a:t>
                      </a:r>
                      <a:r>
                        <a:rPr lang="en-US" sz="1200" kern="50" dirty="0" smtClean="0">
                          <a:effectLst/>
                        </a:rPr>
                        <a:t> des efforts </a:t>
                      </a:r>
                      <a:r>
                        <a:rPr lang="en-US" sz="1200" kern="50" dirty="0" err="1" smtClean="0">
                          <a:effectLst/>
                        </a:rPr>
                        <a:t>programmés</a:t>
                      </a:r>
                      <a:endParaRPr lang="en-US" sz="1200" kern="50" dirty="0" smtClean="0">
                        <a:effectLst/>
                      </a:endParaRPr>
                    </a:p>
                    <a:p>
                      <a:pPr algn="ctr">
                        <a:lnSpc>
                          <a:spcPct val="107000"/>
                        </a:lnSpc>
                        <a:spcAft>
                          <a:spcPts val="0"/>
                        </a:spcAft>
                      </a:pPr>
                      <a:endParaRPr lang="en-US" sz="1200" kern="50" dirty="0" smtClean="0">
                        <a:effectLst/>
                      </a:endParaRPr>
                    </a:p>
                    <a:p>
                      <a:pPr algn="ctr">
                        <a:lnSpc>
                          <a:spcPct val="107000"/>
                        </a:lnSpc>
                        <a:spcAft>
                          <a:spcPts val="0"/>
                        </a:spcAft>
                      </a:pPr>
                      <a:r>
                        <a:rPr lang="en-US" sz="1200" b="1" i="1" u="sng" kern="50" dirty="0" smtClean="0">
                          <a:effectLst/>
                        </a:rPr>
                        <a:t>(PARI</a:t>
                      </a:r>
                      <a:r>
                        <a:rPr lang="en-US" sz="1200" b="1" i="1" u="sng" kern="50" baseline="0" dirty="0" smtClean="0">
                          <a:effectLst/>
                        </a:rPr>
                        <a:t> à </a:t>
                      </a:r>
                      <a:r>
                        <a:rPr lang="en-US" sz="1200" b="1" i="1" u="sng" kern="50" baseline="0" dirty="0" err="1" smtClean="0">
                          <a:effectLst/>
                        </a:rPr>
                        <a:t>moyen</a:t>
                      </a:r>
                      <a:r>
                        <a:rPr lang="en-US" sz="1200" b="1" i="1" u="sng" kern="50" baseline="0" dirty="0" smtClean="0">
                          <a:effectLst/>
                        </a:rPr>
                        <a:t> </a:t>
                      </a:r>
                      <a:r>
                        <a:rPr lang="en-US" sz="1200" b="1" i="1" u="sng" kern="50" baseline="0" dirty="0" err="1" smtClean="0">
                          <a:effectLst/>
                        </a:rPr>
                        <a:t>terme</a:t>
                      </a:r>
                      <a:r>
                        <a:rPr lang="en-US" sz="1200" b="1" i="1" u="sng" kern="50" baseline="0" dirty="0" smtClean="0">
                          <a:effectLst/>
                        </a:rPr>
                        <a:t>)</a:t>
                      </a:r>
                      <a:r>
                        <a:rPr lang="en-US" sz="1200" kern="50" dirty="0">
                          <a:effectLst/>
                        </a:rPr>
                        <a:t> </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r>
              <a:tr h="1432572">
                <a:tc>
                  <a:txBody>
                    <a:bodyPr/>
                    <a:lstStyle/>
                    <a:p>
                      <a:pPr>
                        <a:lnSpc>
                          <a:spcPct val="107000"/>
                        </a:lnSpc>
                        <a:spcAft>
                          <a:spcPts val="0"/>
                        </a:spcAft>
                      </a:pPr>
                      <a:endParaRPr lang="fr-FR" sz="1200" kern="50" dirty="0" smtClean="0">
                        <a:effectLst>
                          <a:outerShdw blurRad="38100" dist="38100" dir="2700000" algn="tl">
                            <a:srgbClr val="000000">
                              <a:alpha val="43137"/>
                            </a:srgbClr>
                          </a:outerShdw>
                        </a:effectLst>
                      </a:endParaRPr>
                    </a:p>
                    <a:p>
                      <a:pPr>
                        <a:lnSpc>
                          <a:spcPct val="107000"/>
                        </a:lnSpc>
                        <a:spcAft>
                          <a:spcPts val="0"/>
                        </a:spcAft>
                      </a:pPr>
                      <a:r>
                        <a:rPr lang="fr-FR" sz="1200" kern="50" dirty="0" smtClean="0">
                          <a:effectLst>
                            <a:outerShdw blurRad="38100" dist="38100" dir="2700000" algn="tl">
                              <a:srgbClr val="000000">
                                <a:alpha val="43137"/>
                              </a:srgbClr>
                            </a:outerShdw>
                          </a:effectLst>
                        </a:rPr>
                        <a:t>OE </a:t>
                      </a:r>
                      <a:r>
                        <a:rPr lang="fr-FR" sz="1200" kern="50" dirty="0">
                          <a:effectLst>
                            <a:outerShdw blurRad="38100" dist="38100" dir="2700000" algn="tl">
                              <a:srgbClr val="000000">
                                <a:alpha val="43137"/>
                              </a:srgbClr>
                            </a:outerShdw>
                          </a:effectLst>
                        </a:rPr>
                        <a:t>qui articule le moteur et l'éducatif</a:t>
                      </a:r>
                    </a:p>
                    <a:p>
                      <a:pPr>
                        <a:lnSpc>
                          <a:spcPct val="107000"/>
                        </a:lnSpc>
                        <a:spcAft>
                          <a:spcPts val="0"/>
                        </a:spcAft>
                      </a:pPr>
                      <a:r>
                        <a:rPr lang="en-US" sz="1200" kern="50" dirty="0">
                          <a:effectLst>
                            <a:outerShdw blurRad="38100" dist="38100" dir="2700000" algn="tl">
                              <a:srgbClr val="000000">
                                <a:alpha val="43137"/>
                              </a:srgbClr>
                            </a:outerShdw>
                          </a:effectLst>
                        </a:rPr>
                        <a:t>POUR L'ELEVE</a:t>
                      </a:r>
                      <a:endParaRPr lang="fr-FR" sz="1200" kern="50" dirty="0">
                        <a:effectLst>
                          <a:outerShdw blurRad="38100" dist="38100" dir="2700000" algn="tl">
                            <a:srgbClr val="000000">
                              <a:alpha val="43137"/>
                            </a:srgbClr>
                          </a:outerShdw>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tc>
                <a:tc>
                  <a:txBody>
                    <a:bodyPr/>
                    <a:lstStyle/>
                    <a:p>
                      <a:pPr algn="ctr">
                        <a:lnSpc>
                          <a:spcPct val="107000"/>
                        </a:lnSpc>
                        <a:spcAft>
                          <a:spcPts val="0"/>
                        </a:spcAft>
                      </a:pPr>
                      <a:r>
                        <a:rPr lang="en-US" sz="1200" kern="50" dirty="0" err="1" smtClean="0">
                          <a:effectLst/>
                        </a:rPr>
                        <a:t>Risquer</a:t>
                      </a:r>
                      <a:r>
                        <a:rPr lang="en-US" sz="1200" kern="50" dirty="0" smtClean="0">
                          <a:effectLst/>
                        </a:rPr>
                        <a:t> </a:t>
                      </a:r>
                      <a:r>
                        <a:rPr lang="en-US" sz="1200" kern="50" dirty="0" err="1" smtClean="0">
                          <a:effectLst/>
                        </a:rPr>
                        <a:t>une</a:t>
                      </a:r>
                      <a:r>
                        <a:rPr lang="en-US" sz="1200" kern="50" dirty="0" smtClean="0">
                          <a:effectLst/>
                        </a:rPr>
                        <a:t> </a:t>
                      </a:r>
                      <a:r>
                        <a:rPr lang="en-US" sz="1200" kern="50" dirty="0" err="1" smtClean="0">
                          <a:effectLst/>
                        </a:rPr>
                        <a:t>programmation</a:t>
                      </a:r>
                      <a:r>
                        <a:rPr lang="en-US" sz="1200" kern="50" dirty="0" smtClean="0">
                          <a:effectLst/>
                        </a:rPr>
                        <a:t> de charges</a:t>
                      </a:r>
                      <a:r>
                        <a:rPr lang="en-US" sz="1200" kern="50" dirty="0">
                          <a:effectLst/>
                        </a:rPr>
                        <a:t> </a:t>
                      </a:r>
                      <a:r>
                        <a:rPr lang="en-US" sz="1200" kern="50" dirty="0" smtClean="0">
                          <a:effectLst/>
                        </a:rPr>
                        <a:t>pour un </a:t>
                      </a:r>
                      <a:r>
                        <a:rPr lang="en-US" sz="1200" kern="50" dirty="0" err="1" smtClean="0">
                          <a:effectLst/>
                        </a:rPr>
                        <a:t>groupe</a:t>
                      </a:r>
                      <a:r>
                        <a:rPr lang="en-US" sz="1200" kern="50" dirty="0" smtClean="0">
                          <a:effectLst/>
                        </a:rPr>
                        <a:t> </a:t>
                      </a:r>
                      <a:r>
                        <a:rPr lang="en-US" sz="1200" kern="50" dirty="0" err="1" smtClean="0">
                          <a:effectLst/>
                        </a:rPr>
                        <a:t>musculaire</a:t>
                      </a:r>
                      <a:r>
                        <a:rPr lang="en-US" sz="1200" kern="50" dirty="0" smtClean="0">
                          <a:effectLst/>
                        </a:rPr>
                        <a:t> et </a:t>
                      </a:r>
                      <a:r>
                        <a:rPr lang="en-US" sz="1200" kern="50" dirty="0" err="1" smtClean="0">
                          <a:effectLst/>
                        </a:rPr>
                        <a:t>sur</a:t>
                      </a:r>
                      <a:r>
                        <a:rPr lang="en-US" sz="1200" kern="50" dirty="0" smtClean="0">
                          <a:effectLst/>
                        </a:rPr>
                        <a:t> un </a:t>
                      </a:r>
                      <a:r>
                        <a:rPr lang="en-US" sz="1200" kern="50" dirty="0" err="1" smtClean="0">
                          <a:effectLst/>
                        </a:rPr>
                        <a:t>registre</a:t>
                      </a:r>
                      <a:r>
                        <a:rPr lang="en-US" sz="1200" kern="50" dirty="0" smtClean="0">
                          <a:effectLst/>
                        </a:rPr>
                        <a:t> </a:t>
                      </a:r>
                      <a:r>
                        <a:rPr lang="en-US" sz="1200" kern="50" dirty="0" err="1" smtClean="0">
                          <a:effectLst/>
                        </a:rPr>
                        <a:t>d’effort</a:t>
                      </a:r>
                      <a:r>
                        <a:rPr lang="en-US" sz="1200" kern="50" dirty="0" smtClean="0">
                          <a:effectLst/>
                        </a:rPr>
                        <a:t> </a:t>
                      </a:r>
                      <a:r>
                        <a:rPr lang="en-US" sz="1200" kern="50" dirty="0" err="1" smtClean="0">
                          <a:effectLst/>
                        </a:rPr>
                        <a:t>choisi</a:t>
                      </a:r>
                      <a:r>
                        <a:rPr lang="en-US" sz="1200" kern="50" dirty="0" smtClean="0">
                          <a:effectLst/>
                        </a:rPr>
                        <a:t> par </a:t>
                      </a:r>
                      <a:r>
                        <a:rPr lang="en-US" sz="1200" kern="50" dirty="0" err="1" smtClean="0">
                          <a:effectLst/>
                        </a:rPr>
                        <a:t>soi</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c>
                  <a:txBody>
                    <a:bodyPr/>
                    <a:lstStyle/>
                    <a:p>
                      <a:pPr algn="ctr">
                        <a:lnSpc>
                          <a:spcPct val="107000"/>
                        </a:lnSpc>
                        <a:spcAft>
                          <a:spcPts val="0"/>
                        </a:spcAft>
                      </a:pPr>
                      <a:r>
                        <a:rPr lang="en-US" sz="1200" kern="50" dirty="0">
                          <a:effectLst/>
                        </a:rPr>
                        <a:t> </a:t>
                      </a:r>
                      <a:r>
                        <a:rPr lang="en-US" sz="1200" kern="50" dirty="0" err="1" smtClean="0">
                          <a:effectLst/>
                        </a:rPr>
                        <a:t>Risquer</a:t>
                      </a:r>
                      <a:r>
                        <a:rPr lang="en-US" sz="1200" kern="50" dirty="0" smtClean="0">
                          <a:effectLst/>
                        </a:rPr>
                        <a:t> </a:t>
                      </a:r>
                      <a:r>
                        <a:rPr lang="en-US" sz="1200" kern="50" dirty="0" err="1" smtClean="0">
                          <a:effectLst/>
                        </a:rPr>
                        <a:t>une</a:t>
                      </a:r>
                      <a:r>
                        <a:rPr lang="en-US" sz="1200" kern="50" dirty="0" smtClean="0">
                          <a:effectLst/>
                        </a:rPr>
                        <a:t> </a:t>
                      </a:r>
                      <a:r>
                        <a:rPr lang="en-US" sz="1200" kern="50" dirty="0" err="1" smtClean="0">
                          <a:effectLst/>
                        </a:rPr>
                        <a:t>programmation</a:t>
                      </a:r>
                      <a:r>
                        <a:rPr lang="en-US" sz="1200" kern="50" dirty="0" smtClean="0">
                          <a:effectLst/>
                        </a:rPr>
                        <a:t> de charges pour un ensemble</a:t>
                      </a:r>
                      <a:r>
                        <a:rPr lang="en-US" sz="1200" kern="50" baseline="0" dirty="0" smtClean="0">
                          <a:effectLst/>
                        </a:rPr>
                        <a:t> de </a:t>
                      </a:r>
                      <a:r>
                        <a:rPr lang="en-US" sz="1200" kern="50" baseline="0" dirty="0" err="1" smtClean="0">
                          <a:effectLst/>
                        </a:rPr>
                        <a:t>groupes</a:t>
                      </a:r>
                      <a:r>
                        <a:rPr lang="en-US" sz="1200" kern="50" baseline="0" dirty="0" smtClean="0">
                          <a:effectLst/>
                        </a:rPr>
                        <a:t> </a:t>
                      </a:r>
                      <a:r>
                        <a:rPr lang="en-US" sz="1200" kern="50" baseline="0" dirty="0" err="1" smtClean="0">
                          <a:effectLst/>
                        </a:rPr>
                        <a:t>musculaires</a:t>
                      </a:r>
                      <a:r>
                        <a:rPr lang="en-US" sz="1200" kern="50" baseline="0" dirty="0" smtClean="0">
                          <a:effectLst/>
                        </a:rPr>
                        <a:t> et un </a:t>
                      </a:r>
                      <a:r>
                        <a:rPr lang="en-US" sz="1200" kern="50" baseline="0" dirty="0" err="1" smtClean="0">
                          <a:effectLst/>
                        </a:rPr>
                        <a:t>registre</a:t>
                      </a:r>
                      <a:r>
                        <a:rPr lang="en-US" sz="1200" kern="50" baseline="0" dirty="0" smtClean="0">
                          <a:effectLst/>
                        </a:rPr>
                        <a:t> </a:t>
                      </a:r>
                      <a:r>
                        <a:rPr lang="en-US" sz="1200" kern="50" baseline="0" dirty="0" err="1" smtClean="0">
                          <a:effectLst/>
                        </a:rPr>
                        <a:t>d’effort</a:t>
                      </a:r>
                      <a:r>
                        <a:rPr lang="en-US" sz="1200" kern="50" baseline="0" dirty="0" smtClean="0">
                          <a:effectLst/>
                        </a:rPr>
                        <a:t> </a:t>
                      </a:r>
                      <a:r>
                        <a:rPr lang="en-US" sz="1200" kern="50" baseline="0" dirty="0" err="1" smtClean="0">
                          <a:effectLst/>
                        </a:rPr>
                        <a:t>imposés</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r>
              <a:tr h="1432572">
                <a:tc>
                  <a:txBody>
                    <a:bodyPr/>
                    <a:lstStyle/>
                    <a:p>
                      <a:pPr>
                        <a:lnSpc>
                          <a:spcPct val="107000"/>
                        </a:lnSpc>
                        <a:spcAft>
                          <a:spcPts val="0"/>
                        </a:spcAft>
                      </a:pPr>
                      <a:endParaRPr lang="fr-FR" sz="1200" kern="50" dirty="0" smtClean="0">
                        <a:effectLst>
                          <a:outerShdw blurRad="38100" dist="38100" dir="2700000" algn="tl">
                            <a:srgbClr val="000000">
                              <a:alpha val="43137"/>
                            </a:srgbClr>
                          </a:outerShdw>
                        </a:effectLst>
                      </a:endParaRPr>
                    </a:p>
                    <a:p>
                      <a:pPr>
                        <a:lnSpc>
                          <a:spcPct val="107000"/>
                        </a:lnSpc>
                        <a:spcAft>
                          <a:spcPts val="0"/>
                        </a:spcAft>
                      </a:pPr>
                      <a:r>
                        <a:rPr lang="fr-FR" sz="1200" kern="50" dirty="0" smtClean="0">
                          <a:effectLst>
                            <a:outerShdw blurRad="38100" dist="38100" dir="2700000" algn="tl">
                              <a:srgbClr val="000000">
                                <a:alpha val="43137"/>
                              </a:srgbClr>
                            </a:outerShdw>
                          </a:effectLst>
                        </a:rPr>
                        <a:t>OE </a:t>
                      </a:r>
                      <a:r>
                        <a:rPr lang="fr-FR" sz="1200" kern="50" dirty="0">
                          <a:effectLst>
                            <a:outerShdw blurRad="38100" dist="38100" dir="2700000" algn="tl">
                              <a:srgbClr val="000000">
                                <a:alpha val="43137"/>
                              </a:srgbClr>
                            </a:outerShdw>
                          </a:effectLst>
                        </a:rPr>
                        <a:t>qui articule le moteur et l'éducatif</a:t>
                      </a:r>
                    </a:p>
                    <a:p>
                      <a:pPr>
                        <a:lnSpc>
                          <a:spcPct val="107000"/>
                        </a:lnSpc>
                        <a:spcAft>
                          <a:spcPts val="0"/>
                        </a:spcAft>
                      </a:pPr>
                      <a:r>
                        <a:rPr lang="en-US" sz="1200" kern="50" dirty="0">
                          <a:effectLst>
                            <a:outerShdw blurRad="38100" dist="38100" dir="2700000" algn="tl">
                              <a:srgbClr val="000000">
                                <a:alpha val="43137"/>
                              </a:srgbClr>
                            </a:outerShdw>
                          </a:effectLst>
                        </a:rPr>
                        <a:t>POUR L'ENSEIGNANT</a:t>
                      </a:r>
                      <a:endParaRPr lang="fr-FR" sz="1200" kern="50" dirty="0">
                        <a:effectLst>
                          <a:outerShdw blurRad="38100" dist="38100" dir="2700000" algn="tl">
                            <a:srgbClr val="000000">
                              <a:alpha val="43137"/>
                            </a:srgbClr>
                          </a:outerShdw>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tc>
                <a:tc>
                  <a:txBody>
                    <a:bodyPr/>
                    <a:lstStyle/>
                    <a:p>
                      <a:pPr algn="ctr">
                        <a:lnSpc>
                          <a:spcPct val="107000"/>
                        </a:lnSpc>
                        <a:spcAft>
                          <a:spcPts val="0"/>
                        </a:spcAft>
                      </a:pPr>
                      <a:r>
                        <a:rPr lang="en-US" sz="1200" kern="50" dirty="0">
                          <a:effectLst/>
                        </a:rPr>
                        <a:t> </a:t>
                      </a:r>
                      <a:r>
                        <a:rPr lang="en-US" sz="1200" kern="50" dirty="0" smtClean="0">
                          <a:effectLst/>
                        </a:rPr>
                        <a:t>Comment deformer </a:t>
                      </a:r>
                      <a:r>
                        <a:rPr lang="en-US" sz="1200" kern="50" dirty="0" err="1" smtClean="0">
                          <a:effectLst/>
                        </a:rPr>
                        <a:t>spécifiquement</a:t>
                      </a:r>
                      <a:r>
                        <a:rPr lang="en-US" sz="1200" kern="50" dirty="0" smtClean="0">
                          <a:effectLst/>
                        </a:rPr>
                        <a:t> un </a:t>
                      </a:r>
                      <a:r>
                        <a:rPr lang="en-US" sz="1200" kern="50" dirty="0" err="1" smtClean="0">
                          <a:effectLst/>
                        </a:rPr>
                        <a:t>geste</a:t>
                      </a:r>
                      <a:r>
                        <a:rPr lang="en-US" sz="1200" kern="50" dirty="0" smtClean="0">
                          <a:effectLst/>
                        </a:rPr>
                        <a:t> pour </a:t>
                      </a:r>
                      <a:r>
                        <a:rPr lang="en-US" sz="1200" kern="50" dirty="0" err="1" smtClean="0">
                          <a:effectLst/>
                        </a:rPr>
                        <a:t>maintenir</a:t>
                      </a:r>
                      <a:r>
                        <a:rPr lang="en-US" sz="1200" kern="50" dirty="0" smtClean="0">
                          <a:effectLst/>
                        </a:rPr>
                        <a:t> en effort ?</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c>
                  <a:txBody>
                    <a:bodyPr/>
                    <a:lstStyle/>
                    <a:p>
                      <a:pPr algn="ctr">
                        <a:lnSpc>
                          <a:spcPct val="107000"/>
                        </a:lnSpc>
                        <a:spcAft>
                          <a:spcPts val="0"/>
                        </a:spcAft>
                      </a:pPr>
                      <a:r>
                        <a:rPr lang="en-US" sz="1200" kern="50" dirty="0" smtClean="0">
                          <a:effectLst/>
                        </a:rPr>
                        <a:t>Comment </a:t>
                      </a:r>
                      <a:r>
                        <a:rPr lang="en-US" sz="1200" kern="50" dirty="0" err="1" smtClean="0">
                          <a:effectLst/>
                        </a:rPr>
                        <a:t>organiser</a:t>
                      </a:r>
                      <a:r>
                        <a:rPr lang="en-US" sz="1200" kern="50" dirty="0" smtClean="0">
                          <a:effectLst/>
                        </a:rPr>
                        <a:t> </a:t>
                      </a:r>
                      <a:r>
                        <a:rPr lang="en-US" sz="1200" kern="50" dirty="0" err="1" smtClean="0">
                          <a:effectLst/>
                        </a:rPr>
                        <a:t>une</a:t>
                      </a:r>
                      <a:r>
                        <a:rPr lang="en-US" sz="1200" kern="50" dirty="0" smtClean="0">
                          <a:effectLst/>
                        </a:rPr>
                        <a:t> succession</a:t>
                      </a:r>
                      <a:r>
                        <a:rPr lang="en-US" sz="1200" kern="50" dirty="0">
                          <a:effectLst/>
                        </a:rPr>
                        <a:t> </a:t>
                      </a:r>
                      <a:r>
                        <a:rPr lang="en-US" sz="1200" kern="50" dirty="0" err="1" smtClean="0">
                          <a:effectLst/>
                        </a:rPr>
                        <a:t>d’efforts</a:t>
                      </a:r>
                      <a:r>
                        <a:rPr lang="en-US" sz="1200" kern="50" dirty="0" smtClean="0">
                          <a:effectLst/>
                        </a:rPr>
                        <a:t> </a:t>
                      </a:r>
                      <a:r>
                        <a:rPr lang="en-US" sz="1200" kern="50" dirty="0" err="1" smtClean="0">
                          <a:effectLst/>
                        </a:rPr>
                        <a:t>spécifiques</a:t>
                      </a:r>
                      <a:r>
                        <a:rPr lang="en-US" sz="1200" kern="50" dirty="0" smtClean="0">
                          <a:effectLst/>
                        </a:rPr>
                        <a:t> pour un ensemble </a:t>
                      </a:r>
                      <a:r>
                        <a:rPr lang="en-US" sz="1200" kern="50" dirty="0" err="1" smtClean="0">
                          <a:effectLst/>
                        </a:rPr>
                        <a:t>d’exercices</a:t>
                      </a:r>
                      <a:r>
                        <a:rPr lang="en-US" sz="1200" kern="50" dirty="0" smtClean="0">
                          <a:effectLst/>
                        </a:rPr>
                        <a:t> </a:t>
                      </a:r>
                      <a:r>
                        <a:rPr lang="en-US" sz="1200" kern="50" dirty="0" err="1" smtClean="0">
                          <a:effectLst/>
                        </a:rPr>
                        <a:t>sur</a:t>
                      </a:r>
                      <a:r>
                        <a:rPr lang="en-US" sz="1200" kern="50" dirty="0" smtClean="0">
                          <a:effectLst/>
                        </a:rPr>
                        <a:t> </a:t>
                      </a:r>
                      <a:r>
                        <a:rPr lang="en-US" sz="1200" kern="50" dirty="0" err="1" smtClean="0">
                          <a:effectLst/>
                        </a:rPr>
                        <a:t>une</a:t>
                      </a:r>
                      <a:r>
                        <a:rPr lang="en-US" sz="1200" kern="50" dirty="0" smtClean="0">
                          <a:effectLst/>
                        </a:rPr>
                        <a:t> </a:t>
                      </a:r>
                      <a:r>
                        <a:rPr lang="en-US" sz="1200" kern="50" dirty="0" err="1" smtClean="0">
                          <a:effectLst/>
                        </a:rPr>
                        <a:t>durée</a:t>
                      </a:r>
                      <a:r>
                        <a:rPr lang="en-US" sz="1200" kern="50" dirty="0" smtClean="0">
                          <a:effectLst/>
                        </a:rPr>
                        <a:t> </a:t>
                      </a:r>
                      <a:r>
                        <a:rPr lang="en-US" sz="1200" kern="50" dirty="0" err="1" smtClean="0">
                          <a:effectLst/>
                        </a:rPr>
                        <a:t>d’entrainement</a:t>
                      </a:r>
                      <a:r>
                        <a:rPr lang="en-US" sz="1200" kern="50" dirty="0" smtClean="0">
                          <a:effectLst/>
                        </a:rPr>
                        <a:t> </a:t>
                      </a:r>
                      <a:r>
                        <a:rPr lang="en-US" sz="1200" kern="50" dirty="0" err="1" smtClean="0">
                          <a:effectLst/>
                        </a:rPr>
                        <a:t>précise</a:t>
                      </a:r>
                      <a:r>
                        <a:rPr lang="en-US" sz="1200" kern="50" dirty="0" smtClean="0">
                          <a:effectLst/>
                        </a:rPr>
                        <a:t> ?</a:t>
                      </a:r>
                      <a:endParaRPr lang="fr-FR" sz="1200" kern="50" dirty="0">
                        <a:effectLst/>
                        <a:latin typeface="Cambria" panose="02040503050406030204" pitchFamily="18" charset="0"/>
                        <a:ea typeface="SimSun" panose="02010600030101010101" pitchFamily="2" charset="-122"/>
                        <a:cs typeface="Cambria" panose="02040503050406030204" pitchFamily="18" charset="0"/>
                      </a:endParaRPr>
                    </a:p>
                  </a:txBody>
                  <a:tcPr marL="34925" marR="34925" marT="34925" marB="34925">
                    <a:solidFill>
                      <a:schemeClr val="accent1">
                        <a:lumMod val="20000"/>
                        <a:lumOff val="80000"/>
                      </a:schemeClr>
                    </a:solidFill>
                  </a:tcPr>
                </a:tc>
              </a:tr>
            </a:tbl>
          </a:graphicData>
        </a:graphic>
      </p:graphicFrame>
    </p:spTree>
    <p:extLst>
      <p:ext uri="{BB962C8B-B14F-4D97-AF65-F5344CB8AC3E}">
        <p14:creationId xmlns:p14="http://schemas.microsoft.com/office/powerpoint/2010/main" val="20172563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p:txBody>
          <a:bodyPr/>
          <a:lstStyle/>
          <a:p>
            <a:r>
              <a:rPr lang="fr-FR" dirty="0" smtClean="0"/>
              <a:t>ATTENTION : Ce n’est pas parce qu’on se trouve dans un registre d’effort (cohérence) que l’on est forcément pertinent au regard de la charge physiologique déployée durant l’effort (pertinence)</a:t>
            </a:r>
            <a:endParaRPr lang="fr-FR" dirty="0"/>
          </a:p>
        </p:txBody>
      </p:sp>
      <p:sp>
        <p:nvSpPr>
          <p:cNvPr id="3" name="Titre 2"/>
          <p:cNvSpPr>
            <a:spLocks noGrp="1"/>
          </p:cNvSpPr>
          <p:nvPr>
            <p:ph type="title"/>
          </p:nvPr>
        </p:nvSpPr>
        <p:spPr/>
        <p:txBody>
          <a:bodyPr/>
          <a:lstStyle/>
          <a:p>
            <a:r>
              <a:rPr lang="fr-FR" i="1" dirty="0" smtClean="0"/>
              <a:t>« </a:t>
            </a:r>
            <a:r>
              <a:rPr lang="fr-FR" sz="4000" i="1" dirty="0" smtClean="0"/>
              <a:t>C</a:t>
            </a:r>
            <a:r>
              <a:rPr lang="fr-FR" i="1" dirty="0" smtClean="0"/>
              <a:t>entrer l’attention des élèves de façon spécifique à ce qu’il doit se passer »</a:t>
            </a:r>
            <a:endParaRPr lang="fr-FR" i="1" dirty="0"/>
          </a:p>
        </p:txBody>
      </p:sp>
      <p:sp>
        <p:nvSpPr>
          <p:cNvPr id="5" name="ZoneTexte 4"/>
          <p:cNvSpPr txBox="1"/>
          <p:nvPr/>
        </p:nvSpPr>
        <p:spPr>
          <a:xfrm>
            <a:off x="284672" y="1069676"/>
            <a:ext cx="7384211" cy="4124206"/>
          </a:xfrm>
          <a:prstGeom prst="rect">
            <a:avLst/>
          </a:prstGeom>
          <a:noFill/>
          <a:ln w="28575">
            <a:solidFill>
              <a:schemeClr val="accent1"/>
            </a:solidFill>
          </a:ln>
        </p:spPr>
        <p:txBody>
          <a:bodyPr wrap="square" rtlCol="0">
            <a:spAutoFit/>
          </a:bodyPr>
          <a:lstStyle/>
          <a:p>
            <a:pPr algn="just"/>
            <a:r>
              <a:rPr lang="fr-FR" u="sng" dirty="0" smtClean="0">
                <a:effectLst>
                  <a:outerShdw blurRad="38100" dist="38100" dir="2700000" algn="tl">
                    <a:srgbClr val="000000">
                      <a:alpha val="43137"/>
                    </a:srgbClr>
                  </a:outerShdw>
                </a:effectLst>
              </a:rPr>
              <a:t>La description de la forme </a:t>
            </a:r>
            <a:r>
              <a:rPr lang="fr-FR" u="sng" dirty="0">
                <a:effectLst>
                  <a:outerShdw blurRad="38100" dist="38100" dir="2700000" algn="tl">
                    <a:srgbClr val="000000">
                      <a:alpha val="43137"/>
                    </a:srgbClr>
                  </a:outerShdw>
                </a:effectLst>
              </a:rPr>
              <a:t>de pratique </a:t>
            </a:r>
            <a:r>
              <a:rPr lang="fr-FR" u="sng" dirty="0" smtClean="0">
                <a:effectLst>
                  <a:outerShdw blurRad="38100" dist="38100" dir="2700000" algn="tl">
                    <a:srgbClr val="000000">
                      <a:alpha val="43137"/>
                    </a:srgbClr>
                  </a:outerShdw>
                </a:effectLst>
              </a:rPr>
              <a:t>doit permettre de </a:t>
            </a:r>
            <a:r>
              <a:rPr lang="fr-FR" u="sng" dirty="0">
                <a:effectLst>
                  <a:outerShdw blurRad="38100" dist="38100" dir="2700000" algn="tl">
                    <a:srgbClr val="000000">
                      <a:alpha val="43137"/>
                    </a:srgbClr>
                  </a:outerShdw>
                </a:effectLst>
              </a:rPr>
              <a:t>circonscrire </a:t>
            </a:r>
            <a:r>
              <a:rPr lang="fr-FR" u="sng" dirty="0" smtClean="0">
                <a:effectLst>
                  <a:outerShdw blurRad="38100" dist="38100" dir="2700000" algn="tl">
                    <a:srgbClr val="000000">
                      <a:alpha val="43137"/>
                    </a:srgbClr>
                  </a:outerShdw>
                </a:effectLst>
              </a:rPr>
              <a:t>les </a:t>
            </a:r>
            <a:r>
              <a:rPr lang="fr-FR" u="sng" dirty="0">
                <a:effectLst>
                  <a:outerShdw blurRad="38100" dist="38100" dir="2700000" algn="tl">
                    <a:srgbClr val="000000">
                      <a:alpha val="43137"/>
                    </a:srgbClr>
                  </a:outerShdw>
                </a:effectLst>
              </a:rPr>
              <a:t>activités des élèves autour de l'OE défini auparavant </a:t>
            </a:r>
            <a:r>
              <a:rPr lang="fr-FR" u="sng" dirty="0" smtClean="0">
                <a:effectLst>
                  <a:outerShdw blurRad="38100" dist="38100" dir="2700000" algn="tl">
                    <a:srgbClr val="000000">
                      <a:alpha val="43137"/>
                    </a:srgbClr>
                  </a:outerShdw>
                </a:effectLst>
              </a:rPr>
              <a:t>:</a:t>
            </a:r>
          </a:p>
          <a:p>
            <a:pPr algn="just"/>
            <a:endParaRPr lang="fr-FR" dirty="0"/>
          </a:p>
          <a:p>
            <a:pPr algn="just"/>
            <a:r>
              <a:rPr lang="fr-FR" dirty="0"/>
              <a:t>Par exemple, </a:t>
            </a:r>
            <a:r>
              <a:rPr lang="fr-FR" dirty="0" smtClean="0"/>
              <a:t>en procédant à un tirage </a:t>
            </a:r>
            <a:r>
              <a:rPr lang="fr-FR" dirty="0"/>
              <a:t>au sort d’un registre d’entrainement sur 4 grands groupes musculaires (dont deux à l’initiative de l’élève).</a:t>
            </a:r>
          </a:p>
          <a:p>
            <a:pPr algn="just"/>
            <a:r>
              <a:rPr lang="fr-FR" dirty="0"/>
              <a:t>NB : Il y a des différences à produire des cohérences ou à produire des pertinences lors d’une activité d’entrainement (on peut très bien être en endurance de force « au début du registre d’effort </a:t>
            </a:r>
            <a:r>
              <a:rPr lang="fr-FR" sz="2800" dirty="0"/>
              <a:t>» </a:t>
            </a:r>
            <a:r>
              <a:rPr lang="fr-FR" u="sng" dirty="0">
                <a:solidFill>
                  <a:srgbClr val="FF0000"/>
                </a:solidFill>
              </a:rPr>
              <a:t>mais « être  et s’éprouver au bout du registre d’endurance de force n’a pas le même sens, ni la même SAVEUR »).</a:t>
            </a:r>
          </a:p>
          <a:p>
            <a:pPr algn="just"/>
            <a:r>
              <a:rPr lang="fr-FR" dirty="0"/>
              <a:t>La formulation du savoir est importante.</a:t>
            </a:r>
          </a:p>
          <a:p>
            <a:pPr algn="just"/>
            <a:r>
              <a:rPr lang="fr-FR" dirty="0" smtClean="0"/>
              <a:t>Par </a:t>
            </a:r>
            <a:r>
              <a:rPr lang="fr-FR" dirty="0"/>
              <a:t>exemple, la soudaineté et la force d’apparition de la difficulté influence l’activité de l’élève car il DOUTE différemment, il ADAPTE différemment, il ANALYSE différemment.</a:t>
            </a:r>
          </a:p>
        </p:txBody>
      </p:sp>
    </p:spTree>
    <p:extLst>
      <p:ext uri="{BB962C8B-B14F-4D97-AF65-F5344CB8AC3E}">
        <p14:creationId xmlns:p14="http://schemas.microsoft.com/office/powerpoint/2010/main" val="146426057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half" idx="2"/>
          </p:nvPr>
        </p:nvSpPr>
        <p:spPr>
          <a:ln>
            <a:solidFill>
              <a:schemeClr val="bg1"/>
            </a:solidFill>
          </a:ln>
        </p:spPr>
        <p:txBody>
          <a:bodyPr>
            <a:normAutofit fontScale="92500"/>
          </a:bodyPr>
          <a:lstStyle/>
          <a:p>
            <a:r>
              <a:rPr lang="fr-FR" dirty="0" smtClean="0"/>
              <a:t>Les règles présentes dans la forme de pratique ont pour but de concentrer et d’orienter la mobilisation de paramètres corporels par l’élève dans le BUT d’obtenir un effet précis (à la fois dans le temps, dans son intensité et sa durée).</a:t>
            </a:r>
            <a:endParaRPr lang="fr-FR" dirty="0"/>
          </a:p>
        </p:txBody>
      </p:sp>
      <p:sp>
        <p:nvSpPr>
          <p:cNvPr id="3" name="Titre 2"/>
          <p:cNvSpPr>
            <a:spLocks noGrp="1"/>
          </p:cNvSpPr>
          <p:nvPr>
            <p:ph type="title"/>
          </p:nvPr>
        </p:nvSpPr>
        <p:spPr/>
        <p:txBody>
          <a:bodyPr/>
          <a:lstStyle/>
          <a:p>
            <a:r>
              <a:rPr lang="fr-FR" sz="4800" i="1" dirty="0" smtClean="0"/>
              <a:t>D</a:t>
            </a:r>
            <a:r>
              <a:rPr lang="fr-FR" i="1" dirty="0" smtClean="0"/>
              <a:t>es règles imposées et des paramètres à mobiliser</a:t>
            </a:r>
            <a:endParaRPr lang="fr-FR" i="1" dirty="0"/>
          </a:p>
        </p:txBody>
      </p:sp>
      <p:sp>
        <p:nvSpPr>
          <p:cNvPr id="5" name="ZoneTexte 4"/>
          <p:cNvSpPr txBox="1"/>
          <p:nvPr/>
        </p:nvSpPr>
        <p:spPr>
          <a:xfrm>
            <a:off x="603849" y="276045"/>
            <a:ext cx="7401464" cy="369332"/>
          </a:xfrm>
          <a:prstGeom prst="rect">
            <a:avLst/>
          </a:prstGeom>
          <a:noFill/>
          <a:ln w="28575">
            <a:solidFill>
              <a:schemeClr val="accent1"/>
            </a:solidFill>
          </a:ln>
        </p:spPr>
        <p:txBody>
          <a:bodyPr wrap="square" rtlCol="0">
            <a:spAutoFit/>
          </a:bodyPr>
          <a:lstStyle/>
          <a:p>
            <a:pPr algn="ctr"/>
            <a:r>
              <a:rPr lang="fr-FR" dirty="0" smtClean="0">
                <a:effectLst>
                  <a:outerShdw blurRad="38100" dist="38100" dir="2700000" algn="tl">
                    <a:srgbClr val="000000">
                      <a:alpha val="43137"/>
                    </a:srgbClr>
                  </a:outerShdw>
                </a:effectLst>
              </a:rPr>
              <a:t>Des règles et des paramètres : un exemple en musculation</a:t>
            </a:r>
            <a:endParaRPr lang="fr-FR" dirty="0">
              <a:effectLst>
                <a:outerShdw blurRad="38100" dist="38100" dir="2700000" algn="tl">
                  <a:srgbClr val="000000">
                    <a:alpha val="43137"/>
                  </a:srgbClr>
                </a:outerShdw>
              </a:effectLst>
            </a:endParaRPr>
          </a:p>
        </p:txBody>
      </p:sp>
      <p:graphicFrame>
        <p:nvGraphicFramePr>
          <p:cNvPr id="7" name="Tableau 6"/>
          <p:cNvGraphicFramePr>
            <a:graphicFrameLocks noGrp="1"/>
          </p:cNvGraphicFramePr>
          <p:nvPr>
            <p:extLst>
              <p:ext uri="{D42A27DB-BD31-4B8C-83A1-F6EECF244321}">
                <p14:modId xmlns:p14="http://schemas.microsoft.com/office/powerpoint/2010/main" val="2915736092"/>
              </p:ext>
            </p:extLst>
          </p:nvPr>
        </p:nvGraphicFramePr>
        <p:xfrm>
          <a:off x="828136" y="897147"/>
          <a:ext cx="7004649" cy="5616702"/>
        </p:xfrm>
        <a:graphic>
          <a:graphicData uri="http://schemas.openxmlformats.org/drawingml/2006/table">
            <a:tbl>
              <a:tblPr>
                <a:tableStyleId>{B301B821-A1FF-4177-AEE7-76D212191A09}</a:tableStyleId>
              </a:tblPr>
              <a:tblGrid>
                <a:gridCol w="3416171"/>
                <a:gridCol w="3588478"/>
              </a:tblGrid>
              <a:tr h="5572665">
                <a:tc>
                  <a:txBody>
                    <a:bodyPr/>
                    <a:lstStyle/>
                    <a:p>
                      <a:pPr>
                        <a:lnSpc>
                          <a:spcPct val="105000"/>
                        </a:lnSpc>
                        <a:spcAft>
                          <a:spcPts val="0"/>
                        </a:spcAft>
                      </a:pPr>
                      <a:r>
                        <a:rPr lang="fr-FR" sz="900" dirty="0">
                          <a:effectLst/>
                        </a:rPr>
                        <a:t>OE 1:  «  </a:t>
                      </a:r>
                      <a:r>
                        <a:rPr lang="fr-FR" sz="900" u="sng" dirty="0">
                          <a:effectLst/>
                        </a:rPr>
                        <a:t>Comment être assuré de RENTRER efficacement dans une séquence d’entrainement ? »</a:t>
                      </a:r>
                      <a:endParaRPr lang="fr-FR" sz="900" dirty="0">
                        <a:effectLst/>
                      </a:endParaRPr>
                    </a:p>
                    <a:p>
                      <a:pPr>
                        <a:lnSpc>
                          <a:spcPct val="105000"/>
                        </a:lnSpc>
                        <a:spcAft>
                          <a:spcPts val="0"/>
                        </a:spcAft>
                      </a:pPr>
                      <a:r>
                        <a:rPr lang="fr-FR" sz="900" dirty="0">
                          <a:effectLst/>
                        </a:rPr>
                        <a:t> </a:t>
                      </a:r>
                    </a:p>
                    <a:p>
                      <a:pPr>
                        <a:lnSpc>
                          <a:spcPct val="105000"/>
                        </a:lnSpc>
                        <a:spcAft>
                          <a:spcPts val="0"/>
                        </a:spcAft>
                      </a:pPr>
                      <a:r>
                        <a:rPr lang="fr-FR" sz="900" u="sng" dirty="0">
                          <a:effectLst/>
                        </a:rPr>
                        <a:t>Paramètres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Choisir une niveau de sollicitation correspondant au type d’effort à vivre,</a:t>
                      </a:r>
                    </a:p>
                    <a:p>
                      <a:pPr marL="342900" lvl="0" indent="-342900">
                        <a:lnSpc>
                          <a:spcPct val="105000"/>
                        </a:lnSpc>
                        <a:spcAft>
                          <a:spcPts val="0"/>
                        </a:spcAft>
                        <a:buFont typeface="Symbol" panose="05050102010706020507" pitchFamily="18" charset="2"/>
                        <a:buChar char=""/>
                      </a:pPr>
                      <a:r>
                        <a:rPr lang="fr-FR" sz="900" dirty="0">
                          <a:effectLst/>
                        </a:rPr>
                        <a:t>Choisir un niveau de sollicitation correspondant à son état de forme présumé,</a:t>
                      </a:r>
                    </a:p>
                    <a:p>
                      <a:pPr marL="342900" lvl="0" indent="-342900">
                        <a:lnSpc>
                          <a:spcPct val="105000"/>
                        </a:lnSpc>
                        <a:spcAft>
                          <a:spcPts val="0"/>
                        </a:spcAft>
                        <a:buFont typeface="Symbol" panose="05050102010706020507" pitchFamily="18" charset="2"/>
                        <a:buChar char=""/>
                      </a:pPr>
                      <a:r>
                        <a:rPr lang="fr-FR" sz="900" dirty="0">
                          <a:effectLst/>
                        </a:rPr>
                        <a:t>Choisir d’allonger ou de raccourcir le nombre de contractions longues ou plus courtes en fonction de cet état (en fonction des groupes musculaires et du registre d’effort).</a:t>
                      </a:r>
                    </a:p>
                    <a:p>
                      <a:pPr>
                        <a:lnSpc>
                          <a:spcPct val="105000"/>
                        </a:lnSpc>
                        <a:spcAft>
                          <a:spcPts val="0"/>
                        </a:spcAft>
                      </a:pPr>
                      <a:r>
                        <a:rPr lang="fr-FR" sz="900" dirty="0">
                          <a:effectLst/>
                        </a:rPr>
                        <a:t> </a:t>
                      </a:r>
                    </a:p>
                    <a:p>
                      <a:pPr>
                        <a:lnSpc>
                          <a:spcPct val="105000"/>
                        </a:lnSpc>
                        <a:spcAft>
                          <a:spcPts val="0"/>
                        </a:spcAft>
                      </a:pPr>
                      <a:r>
                        <a:rPr lang="fr-FR" sz="900" dirty="0">
                          <a:effectLst/>
                        </a:rPr>
                        <a:t>OE 2: </a:t>
                      </a:r>
                      <a:r>
                        <a:rPr lang="fr-FR" sz="900" u="sng" dirty="0">
                          <a:effectLst/>
                        </a:rPr>
                        <a:t>« Comment s’assurer de maintenir un effort authentique et optimal durant toute la durée de la séquence ? »</a:t>
                      </a:r>
                      <a:endParaRPr lang="fr-FR" sz="900" dirty="0">
                        <a:effectLst/>
                      </a:endParaRPr>
                    </a:p>
                    <a:p>
                      <a:pPr>
                        <a:lnSpc>
                          <a:spcPct val="105000"/>
                        </a:lnSpc>
                        <a:spcAft>
                          <a:spcPts val="0"/>
                        </a:spcAft>
                      </a:pPr>
                      <a:r>
                        <a:rPr lang="fr-FR" sz="900" u="sng" dirty="0">
                          <a:effectLst/>
                        </a:rPr>
                        <a:t>Paramètres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Se placer ou se replacer sur ses appuis de façon à produire les trajets de charges prévus,</a:t>
                      </a:r>
                    </a:p>
                    <a:p>
                      <a:pPr marL="342900" lvl="0" indent="-342900">
                        <a:lnSpc>
                          <a:spcPct val="105000"/>
                        </a:lnSpc>
                        <a:spcAft>
                          <a:spcPts val="0"/>
                        </a:spcAft>
                        <a:buFont typeface="Symbol" panose="05050102010706020507" pitchFamily="18" charset="2"/>
                        <a:buChar char=""/>
                      </a:pPr>
                      <a:r>
                        <a:rPr lang="fr-FR" sz="900" dirty="0">
                          <a:effectLst/>
                        </a:rPr>
                        <a:t>Se concentrer pour viser la déformation voulue,</a:t>
                      </a:r>
                    </a:p>
                    <a:p>
                      <a:pPr marL="342900" lvl="0" indent="-342900">
                        <a:lnSpc>
                          <a:spcPct val="105000"/>
                        </a:lnSpc>
                        <a:spcAft>
                          <a:spcPts val="0"/>
                        </a:spcAft>
                        <a:buFont typeface="Symbol" panose="05050102010706020507" pitchFamily="18" charset="2"/>
                        <a:buChar char=""/>
                      </a:pPr>
                      <a:r>
                        <a:rPr lang="fr-FR" sz="900" dirty="0">
                          <a:effectLst/>
                        </a:rPr>
                        <a:t>Intégrer la prise en compte d’indicateurs ou de signaux de dégradation à sa propre activité dans l’effort afin de « durer, résister, développer »,</a:t>
                      </a:r>
                    </a:p>
                    <a:p>
                      <a:pPr marL="342900" lvl="0" indent="-342900">
                        <a:lnSpc>
                          <a:spcPct val="105000"/>
                        </a:lnSpc>
                        <a:spcAft>
                          <a:spcPts val="0"/>
                        </a:spcAft>
                        <a:buFont typeface="Symbol" panose="05050102010706020507" pitchFamily="18" charset="2"/>
                        <a:buChar char=""/>
                      </a:pPr>
                      <a:r>
                        <a:rPr lang="fr-FR" sz="900" dirty="0">
                          <a:effectLst/>
                        </a:rPr>
                        <a:t>Concentrer son énergie et son attention sur des coordinations de chaînes musculaires spécifiques </a:t>
                      </a:r>
                      <a:r>
                        <a:rPr lang="fr-FR" sz="900" dirty="0" smtClean="0">
                          <a:effectLst/>
                        </a:rPr>
                        <a:t>(qualité des trajets moteurs)</a:t>
                      </a:r>
                      <a:endParaRPr lang="fr-FR" sz="900" dirty="0">
                        <a:effectLst/>
                      </a:endParaRP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OE3 : </a:t>
                      </a:r>
                      <a:r>
                        <a:rPr lang="fr-FR" sz="900" u="sng" dirty="0">
                          <a:effectLst/>
                        </a:rPr>
                        <a:t>« Comment sortir efficacement d’une séquence d’entrainement afin de formuler de nouvelles hypothèses de travail pour la suite ?</a:t>
                      </a:r>
                      <a:r>
                        <a:rPr lang="fr-FR" sz="900" dirty="0">
                          <a:effectLst/>
                        </a:rPr>
                        <a:t> » (cf. Cahier d’entrainement INDISPENSABLE)</a:t>
                      </a:r>
                    </a:p>
                    <a:p>
                      <a:pPr>
                        <a:lnSpc>
                          <a:spcPct val="105000"/>
                        </a:lnSpc>
                        <a:spcAft>
                          <a:spcPts val="0"/>
                        </a:spcAft>
                      </a:pPr>
                      <a:r>
                        <a:rPr lang="fr-FR" sz="900" u="sng" dirty="0">
                          <a:effectLst/>
                        </a:rPr>
                        <a:t>Paramètres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Choisir des modalités de récupération spécifiques au registre vécu pour recommencer dans de bonnes conditions (pertinence de la nature des récupérations en fonction des efforts à venir à plus ou moins long terme : la série d’après, la séquence d’après …),</a:t>
                      </a:r>
                    </a:p>
                    <a:p>
                      <a:pPr marL="342900" lvl="0" indent="-342900">
                        <a:lnSpc>
                          <a:spcPct val="105000"/>
                        </a:lnSpc>
                        <a:spcAft>
                          <a:spcPts val="0"/>
                        </a:spcAft>
                        <a:buFont typeface="Symbol" panose="05050102010706020507" pitchFamily="18" charset="2"/>
                        <a:buChar char=""/>
                      </a:pPr>
                      <a:r>
                        <a:rPr lang="fr-FR" sz="900" dirty="0">
                          <a:effectLst/>
                        </a:rPr>
                        <a:t>Se réparer avant de pouvoir décider lucidement de changer ou non son plan d’entrainement futur (articuler des séquences d’entrainement et non plus seulement des séries au cours d’une même séquence).</a:t>
                      </a:r>
                    </a:p>
                    <a:p>
                      <a:pPr>
                        <a:lnSpc>
                          <a:spcPct val="105000"/>
                        </a:lnSpc>
                        <a:spcAft>
                          <a:spcPts val="0"/>
                        </a:spcAft>
                      </a:pPr>
                      <a:r>
                        <a:rPr lang="fr-FR" sz="900" dirty="0">
                          <a:effectLst/>
                        </a:rPr>
                        <a:t> </a:t>
                      </a:r>
                      <a:endParaRPr lang="fr-FR" sz="900" dirty="0">
                        <a:solidFill>
                          <a:srgbClr val="00000A"/>
                        </a:solidFill>
                        <a:effectLst/>
                        <a:latin typeface="Calibri" panose="020F0502020204030204" pitchFamily="34" charset="0"/>
                        <a:ea typeface="SimSun" panose="02010600030101010101" pitchFamily="2" charset="-122"/>
                        <a:cs typeface="Calibri" panose="020F0502020204030204" pitchFamily="34" charset="0"/>
                      </a:endParaRPr>
                    </a:p>
                  </a:txBody>
                  <a:tcPr marL="43588" marR="45704" marT="0" marB="0"/>
                </a:tc>
                <a:tc>
                  <a:txBody>
                    <a:bodyPr/>
                    <a:lstStyle/>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u="sng" dirty="0">
                          <a:effectLst/>
                        </a:rPr>
                        <a:t>Variables / Règles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Rentrer vite et bien dans le registre en jouant sur le temps alloué, les temps de récupération, le nombre de groupes musculaires à solliciter … etc.</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u="sng" dirty="0">
                          <a:effectLst/>
                        </a:rPr>
                        <a:t>Variables / Règles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Donner un nombre de séries fixe avec une règle qui impose apriori une augmentation des poids (à chaque série, au cours des deux premières au moins, fixe (de 2.5 kg en 2.5 kg, par exemple), à chaque fois mais à l’appréciation de chacun …etc.</a:t>
                      </a:r>
                    </a:p>
                    <a:p>
                      <a:pPr marL="342900" lvl="0" indent="-342900">
                        <a:lnSpc>
                          <a:spcPct val="105000"/>
                        </a:lnSpc>
                        <a:spcAft>
                          <a:spcPts val="0"/>
                        </a:spcAft>
                        <a:buFont typeface="Symbol" panose="05050102010706020507" pitchFamily="18" charset="2"/>
                        <a:buChar char=""/>
                      </a:pPr>
                      <a:r>
                        <a:rPr lang="fr-FR" sz="900" dirty="0">
                          <a:effectLst/>
                        </a:rPr>
                        <a:t>Imposer un temps de récupération spécifique et fixe par registre (rigueur/confort) ou</a:t>
                      </a:r>
                    </a:p>
                    <a:p>
                      <a:pPr marL="342900" lvl="0" indent="-342900">
                        <a:lnSpc>
                          <a:spcPct val="105000"/>
                        </a:lnSpc>
                        <a:spcAft>
                          <a:spcPts val="0"/>
                        </a:spcAft>
                        <a:buFont typeface="Symbol" panose="05050102010706020507" pitchFamily="18" charset="2"/>
                        <a:buChar char=""/>
                      </a:pPr>
                      <a:r>
                        <a:rPr lang="fr-FR" sz="900" dirty="0">
                          <a:effectLst/>
                        </a:rPr>
                        <a:t>Imposer la recherche d’une déformation annoncée et visiblement représentée (cf. courbes de déformations de la vitesse d’exécution</a:t>
                      </a:r>
                      <a:r>
                        <a:rPr lang="fr-FR" sz="900" dirty="0" smtClean="0">
                          <a:effectLst/>
                        </a:rPr>
                        <a:t>), donner des intentions « a priori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Imposer le maintien d’un rythme d’exécution relatif à un registre </a:t>
                      </a:r>
                      <a:r>
                        <a:rPr lang="fr-FR" sz="900" dirty="0" smtClean="0">
                          <a:effectLst/>
                        </a:rPr>
                        <a:t>d’effort.</a:t>
                      </a:r>
                      <a:r>
                        <a:rPr lang="fr-FR" sz="900" dirty="0">
                          <a:effectLst/>
                        </a:rPr>
                        <a:t> </a:t>
                      </a:r>
                    </a:p>
                    <a:p>
                      <a:pPr>
                        <a:lnSpc>
                          <a:spcPct val="105000"/>
                        </a:lnSpc>
                        <a:spcAft>
                          <a:spcPts val="0"/>
                        </a:spcAft>
                      </a:pPr>
                      <a:r>
                        <a:rPr lang="fr-FR" sz="900" dirty="0">
                          <a:effectLst/>
                        </a:rPr>
                        <a:t> </a:t>
                      </a:r>
                    </a:p>
                    <a:p>
                      <a:pPr>
                        <a:lnSpc>
                          <a:spcPct val="105000"/>
                        </a:lnSpc>
                        <a:spcAft>
                          <a:spcPts val="0"/>
                        </a:spcAft>
                      </a:pPr>
                      <a:r>
                        <a:rPr lang="fr-FR" sz="900" u="sng" dirty="0">
                          <a:effectLst/>
                        </a:rPr>
                        <a:t>Variables / Règles :</a:t>
                      </a:r>
                      <a:endParaRPr lang="fr-FR" sz="900" dirty="0">
                        <a:effectLst/>
                      </a:endParaRPr>
                    </a:p>
                    <a:p>
                      <a:pPr marL="342900" lvl="0" indent="-342900">
                        <a:lnSpc>
                          <a:spcPct val="105000"/>
                        </a:lnSpc>
                        <a:spcAft>
                          <a:spcPts val="0"/>
                        </a:spcAft>
                        <a:buFont typeface="Symbol" panose="05050102010706020507" pitchFamily="18" charset="2"/>
                        <a:buChar char=""/>
                      </a:pPr>
                      <a:r>
                        <a:rPr lang="fr-FR" sz="900" dirty="0">
                          <a:effectLst/>
                        </a:rPr>
                        <a:t>Alterner des propositions de séquences imposées et libres pour apprendre aux élèves à se préparer SYSTEMATIQUEMENT à vivre des effets de plus en plus prévisibles (C’est l’état à vivre qui impose logiquement et pertinemment le CHOIX par l’élève du savoir </a:t>
                      </a:r>
                      <a:r>
                        <a:rPr lang="fr-FR" sz="900">
                          <a:effectLst/>
                        </a:rPr>
                        <a:t>pour </a:t>
                      </a:r>
                      <a:r>
                        <a:rPr lang="fr-FR" sz="900" smtClean="0">
                          <a:effectLst/>
                        </a:rPr>
                        <a:t>ENTRER, SE MAINTENIR  </a:t>
                      </a:r>
                      <a:r>
                        <a:rPr lang="fr-FR" sz="900" dirty="0">
                          <a:effectLst/>
                        </a:rPr>
                        <a:t>ou SORTIR dans l’activité ).</a:t>
                      </a:r>
                      <a:endParaRPr lang="fr-FR" sz="900" dirty="0">
                        <a:solidFill>
                          <a:srgbClr val="00000A"/>
                        </a:solidFill>
                        <a:effectLst/>
                        <a:latin typeface="Calibri" panose="020F0502020204030204" pitchFamily="34" charset="0"/>
                        <a:ea typeface="SimSun" panose="02010600030101010101" pitchFamily="2" charset="-122"/>
                        <a:cs typeface="Symbol" panose="05050102010706020507" pitchFamily="18" charset="2"/>
                      </a:endParaRPr>
                    </a:p>
                  </a:txBody>
                  <a:tcPr marL="43588" marR="45704" marT="0" marB="0"/>
                </a:tc>
              </a:tr>
            </a:tbl>
          </a:graphicData>
        </a:graphic>
      </p:graphicFrame>
    </p:spTree>
    <p:extLst>
      <p:ext uri="{BB962C8B-B14F-4D97-AF65-F5344CB8AC3E}">
        <p14:creationId xmlns:p14="http://schemas.microsoft.com/office/powerpoint/2010/main" val="3552742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defTabSz="914400">
              <a:lnSpc>
                <a:spcPct val="90000"/>
              </a:lnSpc>
              <a:spcBef>
                <a:spcPts val="0"/>
              </a:spcBef>
              <a:buNone/>
            </a:pPr>
            <a:r>
              <a:rPr lang="fr-FR" sz="3400" b="0" i="0" baseline="0" dirty="0" smtClean="0">
                <a:solidFill>
                  <a:srgbClr val="87A91B"/>
                </a:solidFill>
                <a:latin typeface="Calibri Light"/>
                <a:ea typeface="+mj-ea"/>
                <a:cs typeface="+mj-cs"/>
              </a:rPr>
              <a:t>Le but du stage est de proposer une grille de lecture commune des programmes en CP5 tout en sachant</a:t>
            </a:r>
            <a:r>
              <a:rPr lang="fr-FR" sz="3400" b="0" i="0" dirty="0" smtClean="0">
                <a:solidFill>
                  <a:srgbClr val="87A91B"/>
                </a:solidFill>
                <a:latin typeface="Calibri Light"/>
                <a:ea typeface="+mj-ea"/>
                <a:cs typeface="+mj-cs"/>
              </a:rPr>
              <a:t> que :</a:t>
            </a:r>
            <a:endParaRPr lang="fr-FR" sz="3400" b="0" i="0" baseline="0" dirty="0">
              <a:solidFill>
                <a:srgbClr val="87A91B"/>
              </a:solidFill>
              <a:latin typeface="Calibri Light"/>
              <a:ea typeface="+mj-ea"/>
              <a:cs typeface="+mj-cs"/>
            </a:endParaRPr>
          </a:p>
        </p:txBody>
      </p:sp>
      <p:sp>
        <p:nvSpPr>
          <p:cNvPr id="3" name="Espace réservé du contenu 2"/>
          <p:cNvSpPr>
            <a:spLocks noGrp="1"/>
          </p:cNvSpPr>
          <p:nvPr>
            <p:ph idx="1"/>
          </p:nvPr>
        </p:nvSpPr>
        <p:spPr/>
        <p:txBody>
          <a:bodyPr/>
          <a:lstStyle/>
          <a:p>
            <a:pPr lvl="0"/>
            <a:r>
              <a:rPr lang="fr-FR" dirty="0"/>
              <a:t>Les objets d’enseignement restent du domaine de l’enseignant.</a:t>
            </a:r>
          </a:p>
          <a:p>
            <a:pPr lvl="0"/>
            <a:r>
              <a:rPr lang="fr-FR" dirty="0"/>
              <a:t>Le programme stipule les compétences qui sont des solutions aux problèmes que soulève l’objet mais sans jamais citer cet objet.</a:t>
            </a:r>
          </a:p>
          <a:p>
            <a:pPr lvl="0"/>
            <a:r>
              <a:rPr lang="fr-FR" dirty="0"/>
              <a:t>Les objets n’étant pas nommés, la compétence est POSEE comme un contenu et non comme une CONSEQUENCE de la STRUCTURATION DES SAVOIRS.</a:t>
            </a:r>
          </a:p>
          <a:p>
            <a:pPr lvl="0"/>
            <a:r>
              <a:rPr lang="fr-FR" dirty="0"/>
              <a:t>Cette structuration étant la condition pour réussir, les savoirs et leurs relations sont les VERITABLES CONTENUS.</a:t>
            </a:r>
          </a:p>
          <a:p>
            <a:pPr lvl="0"/>
            <a:r>
              <a:rPr lang="fr-FR" dirty="0"/>
              <a:t>L’objet n’est là que pour créer du sens entre l’enseignant et les élèves. L’enseignement ne devrait porter que sur les propriétés de l’objet.</a:t>
            </a:r>
          </a:p>
          <a:p>
            <a:pPr marL="274320" indent="-228600" algn="l" defTabSz="914400">
              <a:lnSpc>
                <a:spcPct val="90000"/>
              </a:lnSpc>
              <a:spcBef>
                <a:spcPts val="1800"/>
              </a:spcBef>
              <a:buClr>
                <a:srgbClr val="87A91B"/>
              </a:buClr>
              <a:buSzPct val="100000"/>
              <a:buFont typeface="Arial"/>
              <a:buChar char="▪"/>
            </a:pPr>
            <a:endParaRPr lang="fr-FR" sz="2000" b="0" i="0" dirty="0" smtClean="0">
              <a:solidFill>
                <a:srgbClr val="595959"/>
              </a:solidFill>
              <a:latin typeface="Calibri"/>
              <a:ea typeface="+mn-ea"/>
              <a:cs typeface="+mn-cs"/>
            </a:endParaRPr>
          </a:p>
        </p:txBody>
      </p:sp>
      <p:sp>
        <p:nvSpPr>
          <p:cNvPr id="4" name="Espace réservé du pied de page 3"/>
          <p:cNvSpPr>
            <a:spLocks noGrp="1"/>
          </p:cNvSpPr>
          <p:nvPr>
            <p:ph type="ftr" sz="quarter" idx="11"/>
          </p:nvPr>
        </p:nvSpPr>
        <p:spPr>
          <a:xfrm>
            <a:off x="5362753" y="6629400"/>
            <a:ext cx="6491381" cy="228600"/>
          </a:xfrm>
        </p:spPr>
        <p:txBody>
          <a:bodyPr/>
          <a:lstStyle/>
          <a:p>
            <a:pPr algn="r"/>
            <a:r>
              <a:rPr lang="en-US" i="1" dirty="0" smtClean="0"/>
              <a:t>Michel </a:t>
            </a:r>
            <a:r>
              <a:rPr lang="en-US" i="1" dirty="0" err="1" smtClean="0"/>
              <a:t>Bourgault</a:t>
            </a:r>
            <a:r>
              <a:rPr lang="en-US" i="1" dirty="0" smtClean="0"/>
              <a:t> – Mai 2014</a:t>
            </a:r>
            <a:endParaRPr lang="en-US" i="1" dirty="0"/>
          </a:p>
        </p:txBody>
      </p:sp>
    </p:spTree>
    <p:extLst>
      <p:ext uri="{BB962C8B-B14F-4D97-AF65-F5344CB8AC3E}">
        <p14:creationId xmlns:p14="http://schemas.microsoft.com/office/powerpoint/2010/main" val="28369708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normAutofit/>
          </a:bodyPr>
          <a:lstStyle/>
          <a:p>
            <a:pPr algn="ctr"/>
            <a:r>
              <a:rPr lang="fr-FR" sz="2400" b="1" dirty="0"/>
              <a:t>« de la transmission de </a:t>
            </a:r>
            <a:r>
              <a:rPr lang="fr-FR" sz="2400" b="1" dirty="0" smtClean="0"/>
              <a:t>connaissances </a:t>
            </a:r>
            <a:r>
              <a:rPr lang="fr-FR" sz="2400" b="1" dirty="0"/>
              <a:t>… à la production de savoirs nouveaux liés à une nouvelle activité de mobilisation (des savoirs sur soi) »</a:t>
            </a:r>
          </a:p>
        </p:txBody>
      </p:sp>
      <p:sp>
        <p:nvSpPr>
          <p:cNvPr id="4" name="Espace réservé du contenu 3"/>
          <p:cNvSpPr>
            <a:spLocks noGrp="1"/>
          </p:cNvSpPr>
          <p:nvPr>
            <p:ph idx="1"/>
          </p:nvPr>
        </p:nvSpPr>
        <p:spPr/>
        <p:txBody>
          <a:bodyPr>
            <a:normAutofit/>
          </a:bodyPr>
          <a:lstStyle/>
          <a:p>
            <a:r>
              <a:rPr lang="fr-FR" sz="2800" dirty="0" smtClean="0"/>
              <a:t>Quand </a:t>
            </a:r>
            <a:r>
              <a:rPr lang="fr-FR" sz="2800" dirty="0"/>
              <a:t>on développe une activité, on mène plusieurs opérations dans lesquelles on mobilise des paramètres corporels en CP5. Il nous faut (du moins en NIV. 4) amener tous les élèves à DOUTER du caractère mécanique des opérations à mener. C’est pourquoi la DEVOLUTION doit être déclinée sur le cursus mais nous devons nous efforcer d’insister sur son caractère permanent en illustrant ses formes différentes au fil du temps des apprentissages (on ne « dévolue » </a:t>
            </a:r>
            <a:r>
              <a:rPr lang="fr-FR" sz="2800" dirty="0" smtClean="0"/>
              <a:t> pas </a:t>
            </a:r>
            <a:r>
              <a:rPr lang="fr-FR" sz="2800" dirty="0"/>
              <a:t>tout, tout le temps, pour tous, au même moment …</a:t>
            </a:r>
            <a:r>
              <a:rPr lang="fr-FR" sz="2800" dirty="0" err="1" smtClean="0"/>
              <a:t>etc</a:t>
            </a:r>
            <a:r>
              <a:rPr lang="fr-FR" sz="2800" dirty="0" smtClean="0"/>
              <a:t> et c’est ce que nous allons voir). </a:t>
            </a:r>
            <a:endParaRPr lang="fr-FR" sz="2800" dirty="0"/>
          </a:p>
        </p:txBody>
      </p:sp>
      <p:sp>
        <p:nvSpPr>
          <p:cNvPr id="5" name="Espace réservé du pied de page 4"/>
          <p:cNvSpPr>
            <a:spLocks noGrp="1"/>
          </p:cNvSpPr>
          <p:nvPr>
            <p:ph type="ftr" sz="quarter" idx="11"/>
          </p:nvPr>
        </p:nvSpPr>
        <p:spPr>
          <a:xfrm>
            <a:off x="5621547" y="6629400"/>
            <a:ext cx="6491381" cy="228600"/>
          </a:xfrm>
        </p:spPr>
        <p:txBody>
          <a:bodyPr/>
          <a:lstStyle/>
          <a:p>
            <a:pPr algn="r"/>
            <a:r>
              <a:rPr lang="en-US" dirty="0" smtClean="0"/>
              <a:t>Michel </a:t>
            </a:r>
            <a:r>
              <a:rPr lang="en-US" dirty="0" err="1" smtClean="0"/>
              <a:t>Bourgault</a:t>
            </a:r>
            <a:r>
              <a:rPr lang="en-US" dirty="0" smtClean="0"/>
              <a:t> – Mai 2014</a:t>
            </a:r>
            <a:endParaRPr lang="en-US" dirty="0"/>
          </a:p>
        </p:txBody>
      </p:sp>
    </p:spTree>
    <p:extLst>
      <p:ext uri="{BB962C8B-B14F-4D97-AF65-F5344CB8AC3E}">
        <p14:creationId xmlns:p14="http://schemas.microsoft.com/office/powerpoint/2010/main" val="15145947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contenu 6"/>
          <p:cNvSpPr>
            <a:spLocks noGrp="1"/>
          </p:cNvSpPr>
          <p:nvPr>
            <p:ph sz="half" idx="2"/>
          </p:nvPr>
        </p:nvSpPr>
        <p:spPr>
          <a:xfrm>
            <a:off x="1509623" y="825979"/>
            <a:ext cx="9152626" cy="4462272"/>
          </a:xfrm>
          <a:ln w="38100">
            <a:solidFill>
              <a:schemeClr val="accent1"/>
            </a:solidFill>
          </a:ln>
        </p:spPr>
        <p:txBody>
          <a:bodyPr>
            <a:normAutofit/>
          </a:bodyPr>
          <a:lstStyle/>
          <a:p>
            <a:r>
              <a:rPr lang="fr-FR" dirty="0" smtClean="0"/>
              <a:t>Volonté </a:t>
            </a:r>
            <a:r>
              <a:rPr lang="fr-FR" dirty="0"/>
              <a:t>de « très vite » responsabiliser les élèves face à ce qu’ils doivent apprendre (répondant, bien entendu, à un besoin de développement de </a:t>
            </a:r>
            <a:r>
              <a:rPr lang="fr-FR" dirty="0" smtClean="0"/>
              <a:t>l’enfant).</a:t>
            </a:r>
          </a:p>
          <a:p>
            <a:r>
              <a:rPr lang="fr-FR" dirty="0"/>
              <a:t>	En résumé, la dévolution fonctionne comme une sorte de « pied dans la porte » qui engage la classe à résoudre une question dont elle ne soupçonnait même pas l’existence (l’objet d’enseignement) mais dont l’institution (et donc le professeur) sait qu’elle « vaut le détour </a:t>
            </a:r>
            <a:r>
              <a:rPr lang="fr-FR" dirty="0" smtClean="0"/>
              <a:t>».</a:t>
            </a:r>
          </a:p>
          <a:p>
            <a:r>
              <a:rPr lang="fr-FR" dirty="0"/>
              <a:t>J-P ASTOLFI écrit : « …(.) et la classe se trouve ainsi en première ligne dans la résolution d’un problème (a priori) étranger </a:t>
            </a:r>
            <a:r>
              <a:rPr lang="fr-FR" dirty="0" smtClean="0"/>
              <a:t>et dont elle ne soupçonnait même pas l’existence».</a:t>
            </a:r>
            <a:endParaRPr lang="fr-FR" dirty="0"/>
          </a:p>
          <a:p>
            <a:r>
              <a:rPr lang="fr-FR" dirty="0"/>
              <a:t>« La saveur des savoirs : disciplines et plaisir d’apprendre » - </a:t>
            </a:r>
            <a:r>
              <a:rPr lang="fr-FR" dirty="0" err="1"/>
              <a:t>Jean-pierre</a:t>
            </a:r>
            <a:r>
              <a:rPr lang="fr-FR" dirty="0"/>
              <a:t> ASTOLFI - Ed ESF - 2008</a:t>
            </a:r>
          </a:p>
          <a:p>
            <a:endParaRPr lang="fr-FR" dirty="0"/>
          </a:p>
          <a:p>
            <a:pPr marL="45720" indent="0">
              <a:buNone/>
            </a:pPr>
            <a:endParaRPr lang="fr-FR" dirty="0"/>
          </a:p>
        </p:txBody>
      </p:sp>
      <p:sp>
        <p:nvSpPr>
          <p:cNvPr id="8" name="Espace réservé du pied de page 7"/>
          <p:cNvSpPr>
            <a:spLocks noGrp="1"/>
          </p:cNvSpPr>
          <p:nvPr>
            <p:ph type="ftr" sz="quarter" idx="11"/>
          </p:nvPr>
        </p:nvSpPr>
        <p:spPr>
          <a:xfrm>
            <a:off x="5621547" y="6629400"/>
            <a:ext cx="6491381" cy="228600"/>
          </a:xfrm>
        </p:spPr>
        <p:txBody>
          <a:bodyPr/>
          <a:lstStyle/>
          <a:p>
            <a:pPr algn="r"/>
            <a:r>
              <a:rPr lang="en-US" smtClean="0"/>
              <a:t>Michel Bourgault – Mai 2014</a:t>
            </a:r>
            <a:endParaRPr lang="en-US"/>
          </a:p>
        </p:txBody>
      </p:sp>
    </p:spTree>
    <p:extLst>
      <p:ext uri="{BB962C8B-B14F-4D97-AF65-F5344CB8AC3E}">
        <p14:creationId xmlns:p14="http://schemas.microsoft.com/office/powerpoint/2010/main" val="42604649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l" defTabSz="914400">
              <a:lnSpc>
                <a:spcPct val="90000"/>
              </a:lnSpc>
              <a:spcBef>
                <a:spcPts val="0"/>
              </a:spcBef>
              <a:buNone/>
            </a:pPr>
            <a:r>
              <a:rPr lang="fr-FR" dirty="0" smtClean="0">
                <a:solidFill>
                  <a:srgbClr val="87A91B"/>
                </a:solidFill>
                <a:latin typeface="Calibri Light"/>
              </a:rPr>
              <a:t>C’est le sens que l’on donne a priori à ce que l’on fait qui oriente ce que l’on fait :</a:t>
            </a:r>
            <a:endParaRPr lang="fr-FR" sz="3400" b="0" i="0" baseline="0" dirty="0">
              <a:solidFill>
                <a:srgbClr val="87A91B"/>
              </a:solidFill>
              <a:latin typeface="Calibri Light"/>
              <a:ea typeface="+mj-ea"/>
              <a:cs typeface="+mj-cs"/>
            </a:endParaRPr>
          </a:p>
        </p:txBody>
      </p:sp>
      <p:sp>
        <p:nvSpPr>
          <p:cNvPr id="3" name="Espace réservé du contenu 2"/>
          <p:cNvSpPr>
            <a:spLocks noGrp="1"/>
          </p:cNvSpPr>
          <p:nvPr>
            <p:ph sz="half" idx="1"/>
          </p:nvPr>
        </p:nvSpPr>
        <p:spPr>
          <a:xfrm>
            <a:off x="1524000" y="1714500"/>
            <a:ext cx="4495800" cy="1563538"/>
          </a:xfrm>
          <a:ln>
            <a:solidFill>
              <a:schemeClr val="accent1"/>
            </a:solidFill>
          </a:ln>
          <a:effectLst>
            <a:outerShdw blurRad="50800" dist="38100" dir="13500000" algn="br" rotWithShape="0">
              <a:prstClr val="black">
                <a:alpha val="40000"/>
              </a:prstClr>
            </a:outerShdw>
          </a:effectLst>
        </p:spPr>
        <p:txBody>
          <a:bodyPr/>
          <a:lstStyle/>
          <a:p>
            <a:pPr marL="274320" indent="-228600" algn="l" defTabSz="914400">
              <a:lnSpc>
                <a:spcPct val="90000"/>
              </a:lnSpc>
              <a:spcBef>
                <a:spcPts val="1800"/>
              </a:spcBef>
              <a:buClr>
                <a:srgbClr val="87A91B"/>
              </a:buClr>
              <a:buSzPct val="100000"/>
              <a:buFont typeface="Arial"/>
              <a:buChar char="▪"/>
            </a:pPr>
            <a:r>
              <a:rPr lang="fr-FR" sz="2000" b="0" i="0" dirty="0" smtClean="0">
                <a:solidFill>
                  <a:srgbClr val="595959"/>
                </a:solidFill>
                <a:latin typeface="Calibri"/>
                <a:ea typeface="+mn-ea"/>
                <a:cs typeface="+mn-cs"/>
              </a:rPr>
              <a:t>Des intentions différenciées</a:t>
            </a:r>
          </a:p>
          <a:p>
            <a:pPr marL="274320" indent="-228600" algn="l" defTabSz="914400">
              <a:lnSpc>
                <a:spcPct val="90000"/>
              </a:lnSpc>
              <a:spcBef>
                <a:spcPts val="1800"/>
              </a:spcBef>
              <a:buClr>
                <a:srgbClr val="87A91B"/>
              </a:buClr>
              <a:buSzPct val="100000"/>
              <a:buFont typeface="Arial"/>
              <a:buChar char="▪"/>
            </a:pPr>
            <a:r>
              <a:rPr lang="fr-FR" dirty="0" smtClean="0">
                <a:solidFill>
                  <a:srgbClr val="595959"/>
                </a:solidFill>
                <a:latin typeface="Calibri"/>
              </a:rPr>
              <a:t>Des opérations correspondantes</a:t>
            </a:r>
          </a:p>
          <a:p>
            <a:pPr marL="274320" indent="-228600" algn="l" defTabSz="914400">
              <a:lnSpc>
                <a:spcPct val="90000"/>
              </a:lnSpc>
              <a:spcBef>
                <a:spcPts val="1800"/>
              </a:spcBef>
              <a:buClr>
                <a:srgbClr val="87A91B"/>
              </a:buClr>
              <a:buSzPct val="100000"/>
              <a:buFont typeface="Arial"/>
              <a:buChar char="▪"/>
            </a:pPr>
            <a:r>
              <a:rPr lang="fr-FR" sz="2000" b="0" i="0" dirty="0" smtClean="0">
                <a:solidFill>
                  <a:srgbClr val="595959"/>
                </a:solidFill>
                <a:latin typeface="Calibri"/>
                <a:ea typeface="+mn-ea"/>
                <a:cs typeface="+mn-cs"/>
              </a:rPr>
              <a:t>Des actions</a:t>
            </a:r>
            <a:endParaRPr lang="fr-FR" sz="2000" b="0" i="0" dirty="0">
              <a:solidFill>
                <a:srgbClr val="595959"/>
              </a:solidFill>
              <a:latin typeface="Calibri"/>
              <a:ea typeface="+mn-ea"/>
              <a:cs typeface="+mn-cs"/>
            </a:endParaRPr>
          </a:p>
        </p:txBody>
      </p:sp>
      <p:graphicFrame>
        <p:nvGraphicFramePr>
          <p:cNvPr id="6" name="Espace réservé du contenu 5" descr="Engrenages" title="SmartArt"/>
          <p:cNvGraphicFramePr>
            <a:graphicFrameLocks noGrp="1"/>
          </p:cNvGraphicFramePr>
          <p:nvPr>
            <p:ph sz="half" idx="2"/>
            <p:extLst>
              <p:ext uri="{D42A27DB-BD31-4B8C-83A1-F6EECF244321}">
                <p14:modId xmlns:p14="http://schemas.microsoft.com/office/powerpoint/2010/main" val="3867039724"/>
              </p:ext>
            </p:extLst>
          </p:nvPr>
        </p:nvGraphicFramePr>
        <p:xfrm>
          <a:off x="6172200" y="1714500"/>
          <a:ext cx="4495800" cy="4462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pied de page 3"/>
          <p:cNvSpPr>
            <a:spLocks noGrp="1"/>
          </p:cNvSpPr>
          <p:nvPr>
            <p:ph type="ftr" sz="quarter" idx="11"/>
          </p:nvPr>
        </p:nvSpPr>
        <p:spPr>
          <a:xfrm>
            <a:off x="5700619" y="6601556"/>
            <a:ext cx="6491381" cy="187433"/>
          </a:xfrm>
        </p:spPr>
        <p:txBody>
          <a:bodyPr/>
          <a:lstStyle/>
          <a:p>
            <a:pPr algn="r"/>
            <a:r>
              <a:rPr lang="en-US" dirty="0" smtClean="0"/>
              <a:t>Michel </a:t>
            </a:r>
            <a:r>
              <a:rPr lang="en-US" dirty="0" err="1" smtClean="0"/>
              <a:t>Bourgault</a:t>
            </a:r>
            <a:r>
              <a:rPr lang="en-US" dirty="0" smtClean="0"/>
              <a:t> – Mai 2014</a:t>
            </a:r>
            <a:endParaRPr lang="en-US" dirty="0"/>
          </a:p>
        </p:txBody>
      </p:sp>
    </p:spTree>
    <p:extLst>
      <p:ext uri="{BB962C8B-B14F-4D97-AF65-F5344CB8AC3E}">
        <p14:creationId xmlns:p14="http://schemas.microsoft.com/office/powerpoint/2010/main" val="13824163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38200" y="1017917"/>
            <a:ext cx="10515600" cy="4071668"/>
          </a:xfrm>
        </p:spPr>
        <p:txBody>
          <a:bodyPr>
            <a:normAutofit fontScale="90000"/>
          </a:bodyPr>
          <a:lstStyle/>
          <a:p>
            <a:pPr algn="l"/>
            <a:r>
              <a:rPr lang="fr-FR" sz="8000" dirty="0" smtClean="0"/>
              <a:t/>
            </a:r>
            <a:br>
              <a:rPr lang="fr-FR" sz="8000" dirty="0" smtClean="0"/>
            </a:br>
            <a:r>
              <a:rPr lang="fr-FR" sz="8000" dirty="0"/>
              <a:t/>
            </a:r>
            <a:br>
              <a:rPr lang="fr-FR" sz="8000" dirty="0"/>
            </a:br>
            <a:r>
              <a:rPr lang="fr-FR" sz="8000" dirty="0" smtClean="0"/>
              <a:t>But </a:t>
            </a:r>
            <a:r>
              <a:rPr lang="fr-FR" sz="8000" dirty="0"/>
              <a:t>des trois </a:t>
            </a:r>
            <a:r>
              <a:rPr lang="fr-FR" sz="8000" dirty="0" smtClean="0"/>
              <a:t>journées</a:t>
            </a:r>
            <a:br>
              <a:rPr lang="fr-FR" sz="8000" dirty="0" smtClean="0"/>
            </a:br>
            <a:r>
              <a:rPr lang="fr-FR" dirty="0"/>
              <a:t/>
            </a:r>
            <a:br>
              <a:rPr lang="fr-FR" dirty="0"/>
            </a:br>
            <a:r>
              <a:rPr lang="fr-FR" dirty="0" smtClean="0"/>
              <a:t>1- </a:t>
            </a:r>
            <a:r>
              <a:rPr lang="fr-FR" dirty="0"/>
              <a:t>s’approprier au travers de plusieurs </a:t>
            </a:r>
            <a:r>
              <a:rPr lang="fr-FR" dirty="0" err="1"/>
              <a:t>apsa</a:t>
            </a:r>
            <a:r>
              <a:rPr lang="fr-FR" dirty="0"/>
              <a:t> les indicateurs révélateurs d’un degré d’acquisition d’une </a:t>
            </a:r>
            <a:r>
              <a:rPr lang="fr-FR" dirty="0" smtClean="0"/>
              <a:t>compétence </a:t>
            </a:r>
            <a:r>
              <a:rPr lang="fr-FR" dirty="0"/>
              <a:t>en cp5 (au moins en </a:t>
            </a:r>
            <a:r>
              <a:rPr lang="fr-FR" dirty="0" err="1"/>
              <a:t>niv</a:t>
            </a:r>
            <a:r>
              <a:rPr lang="fr-FR" dirty="0"/>
              <a:t> 3 et 4</a:t>
            </a:r>
            <a:r>
              <a:rPr lang="fr-FR" dirty="0" smtClean="0"/>
              <a:t>).</a:t>
            </a:r>
            <a:endParaRPr lang="fr-FR" dirty="0"/>
          </a:p>
        </p:txBody>
      </p:sp>
    </p:spTree>
    <p:extLst>
      <p:ext uri="{BB962C8B-B14F-4D97-AF65-F5344CB8AC3E}">
        <p14:creationId xmlns:p14="http://schemas.microsoft.com/office/powerpoint/2010/main" val="339639169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9415" y="77637"/>
            <a:ext cx="10700469" cy="2398144"/>
          </a:xfrm>
        </p:spPr>
        <p:txBody>
          <a:bodyPr>
            <a:normAutofit/>
          </a:bodyPr>
          <a:lstStyle/>
          <a:p>
            <a:pPr algn="l"/>
            <a:r>
              <a:rPr lang="fr-FR" dirty="0" smtClean="0"/>
              <a:t>2- </a:t>
            </a:r>
            <a:r>
              <a:rPr lang="fr-FR" dirty="0" smtClean="0">
                <a:effectLst>
                  <a:outerShdw blurRad="38100" dist="38100" dir="2700000" algn="tl">
                    <a:srgbClr val="000000">
                      <a:alpha val="43137"/>
                    </a:srgbClr>
                  </a:outerShdw>
                </a:effectLst>
                <a:latin typeface="Calibri" panose="020F0502020204030204" pitchFamily="34" charset="0"/>
              </a:rPr>
              <a:t>apprendre à mettre en place les conditions d’acquisition de ces compétences pour TOUS les élèves.</a:t>
            </a:r>
            <a:endParaRPr lang="fr-FR" dirty="0">
              <a:effectLst>
                <a:outerShdw blurRad="38100" dist="38100" dir="2700000" algn="tl">
                  <a:srgbClr val="000000">
                    <a:alpha val="43137"/>
                  </a:srgbClr>
                </a:outerShdw>
              </a:effectLst>
              <a:latin typeface="Calibri" panose="020F0502020204030204" pitchFamily="34" charset="0"/>
            </a:endParaRPr>
          </a:p>
        </p:txBody>
      </p:sp>
      <p:sp>
        <p:nvSpPr>
          <p:cNvPr id="3" name="Espace réservé du texte 2"/>
          <p:cNvSpPr>
            <a:spLocks noGrp="1"/>
          </p:cNvSpPr>
          <p:nvPr>
            <p:ph type="body" idx="1"/>
          </p:nvPr>
        </p:nvSpPr>
        <p:spPr>
          <a:xfrm>
            <a:off x="739415" y="2833777"/>
            <a:ext cx="10515600" cy="3420373"/>
          </a:xfrm>
        </p:spPr>
        <p:txBody>
          <a:bodyPr>
            <a:normAutofit/>
          </a:bodyPr>
          <a:lstStyle/>
          <a:p>
            <a:pPr algn="l"/>
            <a:r>
              <a:rPr lang="fr-FR" sz="4400" dirty="0" smtClean="0">
                <a:effectLst>
                  <a:outerShdw blurRad="38100" dist="38100" dir="2700000" algn="tl">
                    <a:srgbClr val="000000">
                      <a:alpha val="43137"/>
                    </a:srgbClr>
                  </a:outerShdw>
                </a:effectLst>
              </a:rPr>
              <a:t>3- Au-delà du jeu sur des paramètres, aider les élèves à donner du sens à leur engagement dans un registre d’effort ou dans un autre….</a:t>
            </a:r>
            <a:endParaRPr lang="fr-FR" sz="4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6224694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1850" y="550718"/>
            <a:ext cx="10515600" cy="4707082"/>
          </a:xfrm>
        </p:spPr>
        <p:txBody>
          <a:bodyPr>
            <a:normAutofit/>
          </a:bodyPr>
          <a:lstStyle/>
          <a:p>
            <a:r>
              <a:rPr lang="fr-FR" sz="3200" b="1" i="1" u="sng" dirty="0" smtClean="0"/>
              <a:t>DEROULEMENT DU STAGE</a:t>
            </a:r>
            <a:br>
              <a:rPr lang="fr-FR" sz="3200" b="1" i="1" u="sng" dirty="0" smtClean="0"/>
            </a:br>
            <a:r>
              <a:rPr lang="fr-FR" sz="3200" b="1" i="1" u="sng" dirty="0" smtClean="0"/>
              <a:t>J1 après-midi : </a:t>
            </a:r>
            <a:r>
              <a:rPr lang="fr-FR" sz="3200" dirty="0" smtClean="0"/>
              <a:t>Début de la rotation sur les trois ateliers sur une thématique commune (apprendre a respecter une forme pour en identifier le effets sur soi + apprendre a moduler des paramètres sur la forme pour produire les effets voulus)</a:t>
            </a:r>
            <a:br>
              <a:rPr lang="fr-FR" sz="3200" dirty="0" smtClean="0"/>
            </a:br>
            <a:r>
              <a:rPr lang="fr-FR" sz="3200" b="1" i="1" u="sng" dirty="0" smtClean="0">
                <a:effectLst>
                  <a:outerShdw blurRad="38100" dist="38100" dir="2700000" algn="tl">
                    <a:srgbClr val="000000">
                      <a:alpha val="43137"/>
                    </a:srgbClr>
                  </a:outerShdw>
                </a:effectLst>
              </a:rPr>
              <a:t>J2 matin + après-midi : </a:t>
            </a:r>
            <a:r>
              <a:rPr lang="fr-FR" sz="3200" dirty="0" smtClean="0"/>
              <a:t>rotation sur les deux ateliers restant</a:t>
            </a:r>
            <a:br>
              <a:rPr lang="fr-FR" sz="3200" dirty="0" smtClean="0"/>
            </a:br>
            <a:r>
              <a:rPr lang="fr-FR" sz="3200" b="1" i="1" u="sng" dirty="0" smtClean="0">
                <a:effectLst>
                  <a:outerShdw blurRad="38100" dist="38100" dir="2700000" algn="tl">
                    <a:srgbClr val="000000">
                      <a:alpha val="43137"/>
                    </a:srgbClr>
                  </a:outerShdw>
                </a:effectLst>
              </a:rPr>
              <a:t>j3 matin : </a:t>
            </a:r>
            <a:r>
              <a:rPr lang="fr-FR" sz="3200" dirty="0" smtClean="0"/>
              <a:t>plénière sur les évaluations certificatives +</a:t>
            </a:r>
            <a:br>
              <a:rPr lang="fr-FR" sz="3200" dirty="0" smtClean="0"/>
            </a:br>
            <a:r>
              <a:rPr lang="fr-FR" sz="3200" dirty="0" smtClean="0"/>
              <a:t> </a:t>
            </a:r>
            <a:r>
              <a:rPr lang="fr-FR" sz="3200" b="1" i="1" u="sng" dirty="0" smtClean="0">
                <a:effectLst>
                  <a:outerShdw blurRad="38100" dist="38100" dir="2700000" algn="tl">
                    <a:srgbClr val="000000">
                      <a:alpha val="43137"/>
                    </a:srgbClr>
                  </a:outerShdw>
                </a:effectLst>
              </a:rPr>
              <a:t>J3 après-midi : </a:t>
            </a:r>
            <a:r>
              <a:rPr lang="fr-FR" sz="3200" dirty="0" smtClean="0"/>
              <a:t>rotation sur un ou deux ateliers</a:t>
            </a:r>
            <a:endParaRPr lang="fr-FR" sz="3200" dirty="0"/>
          </a:p>
        </p:txBody>
      </p:sp>
      <p:sp>
        <p:nvSpPr>
          <p:cNvPr id="3" name="Espace réservé du texte 2"/>
          <p:cNvSpPr>
            <a:spLocks noGrp="1"/>
          </p:cNvSpPr>
          <p:nvPr>
            <p:ph type="body" idx="1"/>
          </p:nvPr>
        </p:nvSpPr>
        <p:spPr/>
        <p:txBody>
          <a:bodyPr/>
          <a:lstStyle/>
          <a:p>
            <a:r>
              <a:rPr lang="fr-FR" dirty="0" smtClean="0"/>
              <a:t>BUT : Vivre et identifier les propriétés d’une activité du point de vue d’un candidat à la certification et du point de vue d’un professeur qui </a:t>
            </a:r>
            <a:r>
              <a:rPr lang="fr-FR" dirty="0" err="1" smtClean="0"/>
              <a:t>co-evalue</a:t>
            </a:r>
            <a:r>
              <a:rPr lang="fr-FR" dirty="0" smtClean="0"/>
              <a:t> en </a:t>
            </a:r>
            <a:r>
              <a:rPr lang="fr-FR" dirty="0" err="1" smtClean="0"/>
              <a:t>certifification</a:t>
            </a:r>
            <a:endParaRPr lang="fr-FR" dirty="0"/>
          </a:p>
        </p:txBody>
      </p:sp>
    </p:spTree>
    <p:extLst>
      <p:ext uri="{BB962C8B-B14F-4D97-AF65-F5344CB8AC3E}">
        <p14:creationId xmlns:p14="http://schemas.microsoft.com/office/powerpoint/2010/main" val="21705819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15373" y="241539"/>
            <a:ext cx="9144000" cy="1143000"/>
          </a:xfrm>
        </p:spPr>
        <p:txBody>
          <a:bodyPr/>
          <a:lstStyle/>
          <a:p>
            <a:pPr marL="571500" indent="-571500">
              <a:buFont typeface="+mj-lt"/>
              <a:buAutoNum type="romanUcPeriod"/>
            </a:pPr>
            <a:r>
              <a:rPr lang="fr-FR" dirty="0" smtClean="0"/>
              <a:t>Créer des conditions pour apprendre</a:t>
            </a:r>
            <a:endParaRPr lang="fr-FR" dirty="0"/>
          </a:p>
        </p:txBody>
      </p:sp>
      <p:sp>
        <p:nvSpPr>
          <p:cNvPr id="10" name="Espace réservé du texte 4"/>
          <p:cNvSpPr txBox="1">
            <a:spLocks/>
          </p:cNvSpPr>
          <p:nvPr/>
        </p:nvSpPr>
        <p:spPr>
          <a:xfrm>
            <a:off x="7591245" y="1517501"/>
            <a:ext cx="2782019" cy="685800"/>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0"/>
              </a:spcBef>
              <a:buClr>
                <a:schemeClr val="accent1"/>
              </a:buClr>
              <a:buSzPct val="100000"/>
              <a:buFont typeface="Arial" pitchFamily="34" charset="0"/>
              <a:buNone/>
              <a:defRPr sz="1800" b="1" kern="1200" cap="all" baseline="0">
                <a:solidFill>
                  <a:schemeClr val="tx1"/>
                </a:solidFill>
                <a:latin typeface="+mj-lt"/>
                <a:ea typeface="+mn-ea"/>
                <a:cs typeface="+mn-cs"/>
              </a:defRPr>
            </a:lvl1pPr>
            <a:lvl2pPr marL="457200" indent="0" algn="l" defTabSz="914400" rtl="0" eaLnBrk="1" latinLnBrk="0" hangingPunct="1">
              <a:lnSpc>
                <a:spcPct val="90000"/>
              </a:lnSpc>
              <a:spcBef>
                <a:spcPts val="800"/>
              </a:spcBef>
              <a:buClr>
                <a:schemeClr val="accent1"/>
              </a:buClr>
              <a:buSzPct val="100000"/>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800"/>
              </a:spcBef>
              <a:buClr>
                <a:schemeClr val="accent1"/>
              </a:buClr>
              <a:buSzPct val="100000"/>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800"/>
              </a:spcBef>
              <a:buClr>
                <a:schemeClr val="accent1"/>
              </a:buClr>
              <a:buSzPct val="100000"/>
              <a:buFont typeface="Arial" pitchFamily="34" charset="0"/>
              <a:buNone/>
              <a:defRPr sz="1600" b="1" kern="1200">
                <a:solidFill>
                  <a:schemeClr val="tx1"/>
                </a:solidFill>
                <a:latin typeface="+mn-lt"/>
                <a:ea typeface="+mn-ea"/>
                <a:cs typeface="+mn-cs"/>
              </a:defRPr>
            </a:lvl9pPr>
          </a:lstStyle>
          <a:p>
            <a:endParaRPr lang="fr-FR" dirty="0"/>
          </a:p>
        </p:txBody>
      </p:sp>
      <p:pic>
        <p:nvPicPr>
          <p:cNvPr id="12" name="Image 11"/>
          <p:cNvPicPr>
            <a:picLocks noChangeAspect="1"/>
          </p:cNvPicPr>
          <p:nvPr/>
        </p:nvPicPr>
        <p:blipFill>
          <a:blip r:embed="rId2"/>
          <a:stretch>
            <a:fillRect/>
          </a:stretch>
        </p:blipFill>
        <p:spPr>
          <a:xfrm>
            <a:off x="7748523" y="1514393"/>
            <a:ext cx="2780017" cy="688908"/>
          </a:xfrm>
          <a:prstGeom prst="rect">
            <a:avLst/>
          </a:prstGeom>
        </p:spPr>
      </p:pic>
      <p:sp>
        <p:nvSpPr>
          <p:cNvPr id="14" name="ZoneTexte 13"/>
          <p:cNvSpPr txBox="1"/>
          <p:nvPr/>
        </p:nvSpPr>
        <p:spPr>
          <a:xfrm>
            <a:off x="2018581" y="1613139"/>
            <a:ext cx="7651630" cy="369332"/>
          </a:xfrm>
          <a:prstGeom prst="rect">
            <a:avLst/>
          </a:prstGeom>
          <a:noFill/>
        </p:spPr>
        <p:txBody>
          <a:bodyPr wrap="square" rtlCol="0">
            <a:spAutoFit/>
          </a:bodyPr>
          <a:lstStyle/>
          <a:p>
            <a:r>
              <a:rPr lang="fr-FR" dirty="0" smtClean="0"/>
              <a:t>Cet acte d’enseignement se décline différemment sur le cursus :</a:t>
            </a:r>
            <a:endParaRPr lang="fr-FR" dirty="0"/>
          </a:p>
        </p:txBody>
      </p:sp>
      <p:sp>
        <p:nvSpPr>
          <p:cNvPr id="15" name="ZoneTexte 14"/>
          <p:cNvSpPr txBox="1"/>
          <p:nvPr/>
        </p:nvSpPr>
        <p:spPr>
          <a:xfrm>
            <a:off x="2113471" y="2203301"/>
            <a:ext cx="7556740" cy="646331"/>
          </a:xfrm>
          <a:prstGeom prst="rect">
            <a:avLst/>
          </a:prstGeom>
          <a:noFill/>
          <a:ln w="28575">
            <a:solidFill>
              <a:schemeClr val="accent1"/>
            </a:solidFill>
          </a:ln>
        </p:spPr>
        <p:txBody>
          <a:bodyPr wrap="square" rtlCol="0">
            <a:spAutoFit/>
          </a:bodyPr>
          <a:lstStyle/>
          <a:p>
            <a:r>
              <a:rPr lang="fr-FR" dirty="0" smtClean="0"/>
              <a:t>Trois grandes périodes dans le type d’activité déployée par les élèves sur le cursus :</a:t>
            </a:r>
            <a:endParaRPr lang="fr-FR" dirty="0"/>
          </a:p>
        </p:txBody>
      </p:sp>
      <p:sp>
        <p:nvSpPr>
          <p:cNvPr id="19" name="ZoneTexte 18"/>
          <p:cNvSpPr txBox="1"/>
          <p:nvPr/>
        </p:nvSpPr>
        <p:spPr>
          <a:xfrm>
            <a:off x="2113471" y="2843748"/>
            <a:ext cx="7556740" cy="3508653"/>
          </a:xfrm>
          <a:prstGeom prst="rect">
            <a:avLst/>
          </a:prstGeom>
          <a:ln w="28575"/>
          <a:effectLst>
            <a:innerShdw blurRad="63500" dist="50800" dir="8100000">
              <a:prstClr val="black">
                <a:alpha val="50000"/>
              </a:prstClr>
            </a:innerShdw>
          </a:effectLst>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2400" dirty="0" smtClean="0"/>
              <a:t>1- « EXPERIMENTER »  </a:t>
            </a:r>
          </a:p>
          <a:p>
            <a:r>
              <a:rPr lang="fr-FR" dirty="0" smtClean="0"/>
              <a:t> Il s’agit de créer les conditions pour </a:t>
            </a:r>
            <a:r>
              <a:rPr lang="fr-FR" dirty="0" smtClean="0">
                <a:solidFill>
                  <a:srgbClr val="FF0000"/>
                </a:solidFill>
                <a:effectLst>
                  <a:outerShdw blurRad="38100" dist="38100" dir="2700000" algn="tl">
                    <a:srgbClr val="000000">
                      <a:alpha val="43137"/>
                    </a:srgbClr>
                  </a:outerShdw>
                </a:effectLst>
              </a:rPr>
              <a:t>FAIRE EXPERIMENTER</a:t>
            </a:r>
            <a:r>
              <a:rPr lang="fr-FR" dirty="0" smtClean="0"/>
              <a:t> différents types </a:t>
            </a:r>
          </a:p>
          <a:p>
            <a:r>
              <a:rPr lang="fr-FR" dirty="0" smtClean="0"/>
              <a:t>d ‘effort.</a:t>
            </a:r>
          </a:p>
          <a:p>
            <a:endParaRPr lang="fr-FR" dirty="0"/>
          </a:p>
          <a:p>
            <a:r>
              <a:rPr lang="fr-FR" dirty="0" smtClean="0"/>
              <a:t>L’objet d’enseignement N° 1 est donc « </a:t>
            </a:r>
            <a:r>
              <a:rPr lang="fr-FR" b="1" i="1" u="sng" dirty="0" smtClean="0">
                <a:solidFill>
                  <a:schemeClr val="accent1"/>
                </a:solidFill>
              </a:rPr>
              <a:t>d’apprendre à </a:t>
            </a:r>
            <a:r>
              <a:rPr lang="fr-FR" b="1" i="1" u="sng" dirty="0">
                <a:solidFill>
                  <a:schemeClr val="accent1"/>
                </a:solidFill>
              </a:rPr>
              <a:t>IDENTIFIER la nature du registre de </a:t>
            </a:r>
            <a:r>
              <a:rPr lang="fr-FR" b="1" i="1" u="sng" dirty="0" smtClean="0">
                <a:solidFill>
                  <a:schemeClr val="accent1"/>
                </a:solidFill>
              </a:rPr>
              <a:t>l’effort pour ressentir les effets de sa pratique </a:t>
            </a:r>
            <a:r>
              <a:rPr lang="fr-FR" dirty="0" smtClean="0"/>
              <a:t> » (« léger, moyen, intense » OU exprimé par « facile, moyen, difficile » OU ENCORE « confortable, </a:t>
            </a:r>
            <a:r>
              <a:rPr lang="fr-FR" dirty="0" err="1" smtClean="0"/>
              <a:t>dèstabilisant</a:t>
            </a:r>
            <a:r>
              <a:rPr lang="fr-FR" dirty="0" smtClean="0"/>
              <a:t>, pénible »)</a:t>
            </a:r>
          </a:p>
          <a:p>
            <a:r>
              <a:rPr lang="fr-FR" dirty="0" smtClean="0"/>
              <a:t>NB : Tous les élèves doivent s’approprier cette « lecture » subjective de leurs sensations, </a:t>
            </a:r>
            <a:r>
              <a:rPr lang="fr-FR" dirty="0" err="1" smtClean="0"/>
              <a:t>prémice</a:t>
            </a:r>
            <a:r>
              <a:rPr lang="fr-FR" dirty="0" smtClean="0"/>
              <a:t> à la construction de réels SAVOIRS sur soi (le « sens des sensations »).</a:t>
            </a:r>
          </a:p>
          <a:p>
            <a:endParaRPr lang="fr-FR" dirty="0"/>
          </a:p>
        </p:txBody>
      </p:sp>
      <p:sp>
        <p:nvSpPr>
          <p:cNvPr id="20" name="Espace réservé du pied de page 19"/>
          <p:cNvSpPr>
            <a:spLocks noGrp="1"/>
          </p:cNvSpPr>
          <p:nvPr>
            <p:ph type="ftr" sz="quarter" idx="11"/>
          </p:nvPr>
        </p:nvSpPr>
        <p:spPr>
          <a:xfrm>
            <a:off x="5250611" y="6629400"/>
            <a:ext cx="6491381" cy="228600"/>
          </a:xfrm>
        </p:spPr>
        <p:txBody>
          <a:bodyPr/>
          <a:lstStyle/>
          <a:p>
            <a:pPr algn="r"/>
            <a:r>
              <a:rPr lang="en-US" dirty="0" smtClean="0"/>
              <a:t>Michel </a:t>
            </a:r>
            <a:r>
              <a:rPr lang="en-US" dirty="0" err="1" smtClean="0"/>
              <a:t>Bourgault</a:t>
            </a:r>
            <a:r>
              <a:rPr lang="en-US" dirty="0" smtClean="0"/>
              <a:t> – Mai 2014</a:t>
            </a:r>
            <a:endParaRPr lang="en-US" dirty="0"/>
          </a:p>
        </p:txBody>
      </p:sp>
    </p:spTree>
    <p:extLst>
      <p:ext uri="{BB962C8B-B14F-4D97-AF65-F5344CB8AC3E}">
        <p14:creationId xmlns:p14="http://schemas.microsoft.com/office/powerpoint/2010/main" val="2336938739"/>
      </p:ext>
    </p:extLst>
  </p:cSld>
  <p:clrMapOvr>
    <a:masterClrMapping/>
  </p:clrMapOvr>
  <p:transition spd="med">
    <p:pull/>
  </p:transition>
  <p:timing>
    <p:tnLst>
      <p:par>
        <p:cTn id="1" dur="indefinite" restart="never" nodeType="tmRoot"/>
      </p:par>
    </p:tnLst>
  </p:timing>
</p:sld>
</file>

<file path=ppt/theme/theme1.xml><?xml version="1.0" encoding="utf-8"?>
<a:theme xmlns:a="http://schemas.openxmlformats.org/drawingml/2006/main" name="Health Fitness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15_4109default" id="{E728D685-11FC-4812-BA85-57AC6F9C9F40}" vid="{BC4E008B-95FF-4815-904E-143A8EDFC1D4}"/>
    </a:ext>
  </a:extLst>
</a:theme>
</file>

<file path=ppt/theme/theme2.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E382D75-6DC6-4908-8B05-64D061C4B19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Présentation Santé et forme (grand écran)</Template>
  <TotalTime>0</TotalTime>
  <Words>998</Words>
  <Application>Microsoft Office PowerPoint</Application>
  <PresentationFormat>Personnalisé</PresentationFormat>
  <Paragraphs>249</Paragraphs>
  <Slides>18</Slides>
  <Notes>5</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Health Fitness 16x9</vt:lpstr>
      <vt:lpstr>… « Vers une lecture commune des programmes</vt:lpstr>
      <vt:lpstr>Le but du stage est de proposer une grille de lecture commune des programmes en CP5 tout en sachant que :</vt:lpstr>
      <vt:lpstr>« de la transmission de connaissances … à la production de savoirs nouveaux liés à une nouvelle activité de mobilisation (des savoirs sur soi) »</vt:lpstr>
      <vt:lpstr>Présentation PowerPoint</vt:lpstr>
      <vt:lpstr>C’est le sens que l’on donne a priori à ce que l’on fait qui oriente ce que l’on fait :</vt:lpstr>
      <vt:lpstr>  But des trois journées  1- s’approprier au travers de plusieurs apsa les indicateurs révélateurs d’un degré d’acquisition d’une compétence en cp5 (au moins en niv 3 et 4).</vt:lpstr>
      <vt:lpstr>2- apprendre à mettre en place les conditions d’acquisition de ces compétences pour TOUS les élèves.</vt:lpstr>
      <vt:lpstr>DEROULEMENT DU STAGE J1 après-midi : Début de la rotation sur les trois ateliers sur une thématique commune (apprendre a respecter une forme pour en identifier le effets sur soi + apprendre a moduler des paramètres sur la forme pour produire les effets voulus) J2 matin + après-midi : rotation sur les deux ateliers restant j3 matin : plénière sur les évaluations certificatives +  J3 après-midi : rotation sur un ou deux ateliers</vt:lpstr>
      <vt:lpstr>Créer des conditions pour apprendre</vt:lpstr>
      <vt:lpstr>Présentation PowerPoint</vt:lpstr>
      <vt:lpstr>Présentation PowerPoint</vt:lpstr>
      <vt:lpstr>Au niveau intentionnel, il nous faut apprendre aux élèves à prévoir plus tôt  ce qui, avant, arrivait plus tard (ou trop tard)</vt:lpstr>
      <vt:lpstr>C’est “la chronique d’un effort et de sa deformation annoncée” que l’élève doit risquer. la marge d’erreur doit être prise en compte comme révélatrice du niveau de competence (évaluation certificative pour l’enseignant) et comme variable de regulation (évaluation diagnostique et formative pour l’élève).</vt:lpstr>
      <vt:lpstr>Thèmes de travail</vt:lpstr>
      <vt:lpstr>De plus, savoir n’est pas vouloir …</vt:lpstr>
      <vt:lpstr>L’objet d’enseignement est ciblé et découle de l’analyse préalable de la compétence en reliant les objets d’enseignement « moteurs » et « éducatifs » (à destination des élèves et qui prend sens pour eux et à destination des enseignants, sous forme de questions) </vt:lpstr>
      <vt:lpstr>« Centrer l’attention des élèves de façon spécifique à ce qu’il doit se passer »</vt:lpstr>
      <vt:lpstr>Des règles imposées et des paramètres à mobiliser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2014-05-24T13:15:52Z</dcterms:created>
  <dcterms:modified xsi:type="dcterms:W3CDTF">2015-02-18T16:39:36Z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TC029223919991</vt:lpwstr>
  </property>
</Properties>
</file>