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handoutMasterIdLst>
    <p:handoutMasterId r:id="rId22"/>
  </p:handoutMasterIdLst>
  <p:sldIdLst>
    <p:sldId id="256" r:id="rId2"/>
    <p:sldId id="270" r:id="rId3"/>
    <p:sldId id="258" r:id="rId4"/>
    <p:sldId id="277" r:id="rId5"/>
    <p:sldId id="260" r:id="rId6"/>
    <p:sldId id="261" r:id="rId7"/>
    <p:sldId id="271" r:id="rId8"/>
    <p:sldId id="272" r:id="rId9"/>
    <p:sldId id="262" r:id="rId10"/>
    <p:sldId id="263" r:id="rId11"/>
    <p:sldId id="264" r:id="rId12"/>
    <p:sldId id="265" r:id="rId13"/>
    <p:sldId id="266" r:id="rId14"/>
    <p:sldId id="267" r:id="rId15"/>
    <p:sldId id="268" r:id="rId16"/>
    <p:sldId id="273" r:id="rId17"/>
    <p:sldId id="274" r:id="rId18"/>
    <p:sldId id="275" r:id="rId19"/>
    <p:sldId id="276" r:id="rId2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176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32526A4-56C1-DF4E-98D0-A35720FC6D22}" type="datetimeFigureOut">
              <a:rPr lang="fr-FR" smtClean="0"/>
              <a:pPr/>
              <a:t>17/09/12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84054FA-4D63-1645-8963-71F1198828C5}" type="slidenum">
              <a:rPr lang="fr-FR" smtClean="0"/>
              <a:pPr/>
              <a:t>‹#›</a:t>
            </a:fld>
            <a:endParaRPr lang="fr-FR"/>
          </a:p>
        </p:txBody>
      </p:sp>
    </p:spTree>
    <p:extLst>
      <p:ext uri="{BB962C8B-B14F-4D97-AF65-F5344CB8AC3E}">
        <p14:creationId xmlns:p14="http://schemas.microsoft.com/office/powerpoint/2010/main" val="19620968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ECBA8E-B7D9-C241-A381-C1B60F218318}" type="datetimeFigureOut">
              <a:rPr lang="fr-FR" smtClean="0"/>
              <a:pPr/>
              <a:t>17/09/12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BB1CE5-4F33-4543-BDDA-8677729DF749}" type="slidenum">
              <a:rPr lang="fr-FR" smtClean="0"/>
              <a:pPr/>
              <a:t>‹#›</a:t>
            </a:fld>
            <a:endParaRPr lang="fr-FR"/>
          </a:p>
        </p:txBody>
      </p:sp>
    </p:spTree>
    <p:extLst>
      <p:ext uri="{BB962C8B-B14F-4D97-AF65-F5344CB8AC3E}">
        <p14:creationId xmlns:p14="http://schemas.microsoft.com/office/powerpoint/2010/main" val="12306530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TITRE DIAPO : CONTINUITES et changements</a:t>
            </a:r>
          </a:p>
          <a:p>
            <a:endParaRPr lang="fr-FR" dirty="0" smtClean="0"/>
          </a:p>
          <a:p>
            <a:r>
              <a:rPr lang="fr-FR" dirty="0" smtClean="0"/>
              <a:t>L’ensemble des décisions qui sont prises et des mises en œuvre qui les suivent depuis 30 ans au moins (barrière historique incertaine) vise toujours </a:t>
            </a:r>
          </a:p>
          <a:p>
            <a:endParaRPr lang="fr-FR" dirty="0" smtClean="0"/>
          </a:p>
          <a:p>
            <a:r>
              <a:rPr lang="fr-FR" dirty="0" smtClean="0"/>
              <a:t>	Sous titre 1 : L’adaptation de l’école aux évolutions  de la société</a:t>
            </a:r>
          </a:p>
          <a:p>
            <a:r>
              <a:rPr lang="fr-FR" dirty="0" smtClean="0"/>
              <a:t>Les savoirs évoluent et leur « quantité » augmente  … les programmes changent … le SCCC apparaît….. le programme eps du collège est revisité (BO n°6 du 28 août 2008) puis celui de la voie pro ( BO spé n°2 du 19 février 2009)  et enfin  celui de la voie GT(BO spé  N°4 du 29 avril 2010) et  (BO n° 28 du 14 juillet 2011 :programme enseignement de complément)</a:t>
            </a:r>
          </a:p>
          <a:p>
            <a:r>
              <a:rPr lang="fr-FR" dirty="0" smtClean="0"/>
              <a:t>Les emplois se font plus rares … l’adaptation de la formation à l’emploi et les choix d’orientation sont de plus en plus importants (PDMF)</a:t>
            </a:r>
          </a:p>
          <a:p>
            <a:r>
              <a:rPr lang="fr-FR" dirty="0" smtClean="0"/>
              <a:t>Les connaissances « scolaires » ne suffisent plus, il faut en même temps apprendre à les mobiliser dans des contextes qui évoluent : La notion de compétence est essentielle …la charte des programmes … les programmes disciplinaires… Le socle commun … les tests internationaux (PISA) … le programme et la certification eps sont ancrées sur la notion de compétence</a:t>
            </a:r>
          </a:p>
          <a:p>
            <a:r>
              <a:rPr lang="fr-FR" dirty="0" smtClean="0"/>
              <a:t>		</a:t>
            </a:r>
          </a:p>
          <a:p>
            <a:r>
              <a:rPr lang="fr-FR" dirty="0" smtClean="0"/>
              <a:t>	Sous titre 2 : L’adaptation de l’école à la diversité croissante des élèves</a:t>
            </a:r>
          </a:p>
          <a:p>
            <a:r>
              <a:rPr lang="fr-FR" dirty="0" smtClean="0"/>
              <a:t>L’élève au centre (loi d’orientation de 89) … </a:t>
            </a:r>
          </a:p>
          <a:p>
            <a:r>
              <a:rPr lang="fr-FR" dirty="0" smtClean="0"/>
              <a:t>		Les zones d’éducation prioritaires ….jusqu’aux ECLAIR</a:t>
            </a:r>
          </a:p>
          <a:p>
            <a:r>
              <a:rPr lang="fr-FR" dirty="0" smtClean="0"/>
              <a:t>Les dispositifs pédagogiques d’accompagnement ou de rattrapage plus ou moins individualisés : …….   Accompagnement éducatif et PPRE au collège, Accompagnement personnalisé et tutorat au lycée</a:t>
            </a:r>
          </a:p>
          <a:p>
            <a:r>
              <a:rPr lang="fr-FR" dirty="0" smtClean="0"/>
              <a:t>En eps au collège : l’</a:t>
            </a:r>
            <a:r>
              <a:rPr lang="fr-FR" dirty="0" err="1" smtClean="0"/>
              <a:t>apsa</a:t>
            </a:r>
            <a:r>
              <a:rPr lang="fr-FR" dirty="0" smtClean="0"/>
              <a:t> spécifique à l’</a:t>
            </a:r>
            <a:r>
              <a:rPr lang="fr-FR" dirty="0" err="1" smtClean="0"/>
              <a:t>eple</a:t>
            </a:r>
            <a:r>
              <a:rPr lang="fr-FR" dirty="0" smtClean="0"/>
              <a:t>, soutien approfondissement (ex IPP) …la grande évasion </a:t>
            </a:r>
          </a:p>
          <a:p>
            <a:endParaRPr lang="fr-FR" dirty="0" smtClean="0"/>
          </a:p>
          <a:p>
            <a:r>
              <a:rPr lang="fr-FR" dirty="0" smtClean="0"/>
              <a:t>Sous titre 3 :  Le principe de réalité nécessite </a:t>
            </a:r>
            <a:r>
              <a:rPr lang="fr-FR" smtClean="0"/>
              <a:t>de faire des </a:t>
            </a:r>
            <a:r>
              <a:rPr lang="fr-FR" dirty="0" smtClean="0"/>
              <a:t>choix</a:t>
            </a:r>
          </a:p>
          <a:p>
            <a:r>
              <a:rPr lang="fr-FR" dirty="0" smtClean="0"/>
              <a:t>MAIS … le principe de réalité nous contraint à effectuer des choix</a:t>
            </a:r>
          </a:p>
          <a:p>
            <a:r>
              <a:rPr lang="fr-FR" dirty="0" smtClean="0"/>
              <a:t>Tout cela ne poserait sans doute aucun problème si nous n’étions pas dans un contexte de réduction légitime de la dette publique qui nécessite d’effectuer des choix et de mesurer leur efficacité et leur efficience. Cela correspond à l’apparition puis à l’importance croissante des Objectifs quantitatifs dans le pilotage du système éducatif</a:t>
            </a:r>
          </a:p>
          <a:p>
            <a:r>
              <a:rPr lang="fr-FR" dirty="0" smtClean="0"/>
              <a:t>: Loi de 89 (80% …) LOLF, contrats d’objectifs…très nombreuses études sur l’efficacité et l’efficience de tous les dispositifs … des plus globaux Les acquis de élèves en Europe (PISA) en France (CP ? 6ème … le lycée de toutes les chances … le lycée des métiers, la mise en œuvre de la réforme du lycée (AP, tutorat …), l’enseignement prioritaire, … l’utilité de l’inspection individuelle. La nécessité pour comparer des choses comparables … REFERENTIEL COMMUN … académique … national … international</a:t>
            </a:r>
          </a:p>
          <a:p>
            <a:endParaRPr lang="fr-FR" dirty="0" smtClean="0"/>
          </a:p>
          <a:p>
            <a:r>
              <a:rPr lang="fr-FR" dirty="0" smtClean="0"/>
              <a:t>Sous titre 4 … L’essentiel : les acquis des élèves »</a:t>
            </a:r>
          </a:p>
          <a:p>
            <a:r>
              <a:rPr lang="fr-FR" dirty="0" smtClean="0"/>
              <a:t>Les disciplines n’échappent pas à la règle  et c’est un bien parce que c’est un moyen de rapporter l’ensemble des évaluations du système à élément central : les acquis des élèves…Le DNB en EPS : X% des élèves de cet </a:t>
            </a:r>
            <a:r>
              <a:rPr lang="fr-FR" dirty="0" err="1" smtClean="0"/>
              <a:t>eple</a:t>
            </a:r>
            <a:r>
              <a:rPr lang="fr-FR" dirty="0" smtClean="0"/>
              <a:t>, de ce département, de cette académie  … ont bien atteints le niveau 2 de compétence dans … conformément aux objectifs fixés… Ce résulta n’est pas individuel (le professeur et sa classe de 3ème ) mais collectif : (les profs de l’</a:t>
            </a:r>
            <a:r>
              <a:rPr lang="fr-FR" dirty="0" err="1" smtClean="0"/>
              <a:t>eple</a:t>
            </a:r>
            <a:r>
              <a:rPr lang="fr-FR" dirty="0" smtClean="0"/>
              <a:t>/cursus scolaire de l’élève)</a:t>
            </a:r>
          </a:p>
          <a:p>
            <a:r>
              <a:rPr lang="fr-FR" dirty="0" smtClean="0"/>
              <a:t>			</a:t>
            </a:r>
          </a:p>
          <a:p>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En appui</a:t>
            </a:r>
            <a:r>
              <a:rPr lang="fr-FR" baseline="0" dirty="0" smtClean="0"/>
              <a:t> des référentiel existants en s’appuyant sur le contexte et le projet pédagogique, mettre en place les conditions optimales pour permettre la réussites de tous les élèves.</a:t>
            </a:r>
          </a:p>
          <a:p>
            <a:r>
              <a:rPr lang="fr-FR" baseline="0" dirty="0" smtClean="0"/>
              <a:t>Un outil sera conçu pour permettre au chef d’établissement de valider le protocole.</a:t>
            </a:r>
          </a:p>
          <a:p>
            <a:r>
              <a:rPr lang="fr-FR" baseline="0" dirty="0" smtClean="0"/>
              <a:t>Se constituer un outils </a:t>
            </a:r>
            <a:r>
              <a:rPr lang="fr-FR" baseline="0" dirty="0" err="1" smtClean="0"/>
              <a:t>excel</a:t>
            </a:r>
            <a:r>
              <a:rPr lang="fr-FR" baseline="0" dirty="0" smtClean="0"/>
              <a:t> permettant de s’assurer du suivi des notes pour l’ensemble des classe de Troisième.</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11</a:t>
            </a:fld>
            <a:endParaRPr lang="fr-FR"/>
          </a:p>
        </p:txBody>
      </p:sp>
    </p:spTree>
    <p:extLst>
      <p:ext uri="{BB962C8B-B14F-4D97-AF65-F5344CB8AC3E}">
        <p14:creationId xmlns:p14="http://schemas.microsoft.com/office/powerpoint/2010/main" val="2692496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APSA retenues, les modalités de notation,</a:t>
            </a:r>
            <a:r>
              <a:rPr lang="fr-FR" baseline="0" dirty="0" smtClean="0"/>
              <a:t> les semaines ou périodes retenus, les conditions d’évaluation, un lien vers les référentiels, dispense et absence modalités retenues. Lettre validé et envoyé par le chef d’établissement.</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12</a:t>
            </a:fld>
            <a:endParaRPr lang="fr-FR"/>
          </a:p>
        </p:txBody>
      </p:sp>
    </p:spTree>
    <p:extLst>
      <p:ext uri="{BB962C8B-B14F-4D97-AF65-F5344CB8AC3E}">
        <p14:creationId xmlns:p14="http://schemas.microsoft.com/office/powerpoint/2010/main" val="3253995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Des textes en EPS qui s’inscrivent dans le cadre législatif</a:t>
            </a:r>
            <a:r>
              <a:rPr lang="fr-FR" baseline="0" dirty="0" smtClean="0"/>
              <a:t> fixé par le BO spécial n°1 du 4 avril 2010 pour la voie GT, lui-même inscrit en continuité de la rénovation de la voie professionnelle fixée par le BO spécial n°2 du 19 février 2009</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3</a:t>
            </a:fld>
            <a:endParaRPr lang="fr-FR"/>
          </a:p>
        </p:txBody>
      </p:sp>
    </p:spTree>
    <p:extLst>
      <p:ext uri="{BB962C8B-B14F-4D97-AF65-F5344CB8AC3E}">
        <p14:creationId xmlns:p14="http://schemas.microsoft.com/office/powerpoint/2010/main" val="743913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b="0" dirty="0" smtClean="0"/>
              <a:t>Un enseignement en cohérence avec les éléments présentés avant (notamment</a:t>
            </a:r>
            <a:r>
              <a:rPr lang="fr-FR" b="0" baseline="0" dirty="0" smtClean="0"/>
              <a:t> lien avec socle)</a:t>
            </a:r>
          </a:p>
          <a:p>
            <a:pPr marL="0" marR="0" indent="0" algn="l" defTabSz="457200" rtl="0" eaLnBrk="1" fontAlgn="auto" latinLnBrk="0" hangingPunct="1">
              <a:lnSpc>
                <a:spcPct val="100000"/>
              </a:lnSpc>
              <a:spcBef>
                <a:spcPts val="0"/>
              </a:spcBef>
              <a:spcAft>
                <a:spcPts val="0"/>
              </a:spcAft>
              <a:buClrTx/>
              <a:buSzTx/>
              <a:buFontTx/>
              <a:buNone/>
              <a:tabLst/>
              <a:defRPr/>
            </a:pPr>
            <a:r>
              <a:rPr lang="fr-FR" b="0" baseline="0" dirty="0" smtClean="0"/>
              <a:t>Les CP et CMS interagissent et s’articulent pour formuler des compétences attendues (connaissances, capacités, attitudes + fiches sept 2009) dans 26 </a:t>
            </a:r>
            <a:r>
              <a:rPr lang="fr-FR" b="0" baseline="0" dirty="0" err="1" smtClean="0"/>
              <a:t>apsa</a:t>
            </a:r>
            <a:r>
              <a:rPr lang="fr-FR" b="0" baseline="0" dirty="0" smtClean="0"/>
              <a:t> de la liste nationale +  liste académique dont le nombre ne pourra excéder 1/3 de la liste nationale (3 pour </a:t>
            </a:r>
            <a:r>
              <a:rPr lang="fr-FR" b="0" baseline="0" dirty="0" err="1" smtClean="0"/>
              <a:t>acad</a:t>
            </a:r>
            <a:r>
              <a:rPr lang="fr-FR" b="0" baseline="0" dirty="0" smtClean="0"/>
              <a:t> de </a:t>
            </a:r>
            <a:r>
              <a:rPr lang="fr-FR" b="0" baseline="0" dirty="0" err="1" smtClean="0"/>
              <a:t>lille</a:t>
            </a:r>
            <a:r>
              <a:rPr lang="fr-FR" b="0" baseline="0" dirty="0" smtClean="0"/>
              <a:t> : (hockey, </a:t>
            </a:r>
            <a:r>
              <a:rPr lang="fr-FR" b="0" baseline="0" dirty="0" err="1" smtClean="0"/>
              <a:t>ultimate</a:t>
            </a:r>
            <a:r>
              <a:rPr lang="fr-FR" b="0" baseline="0" dirty="0" smtClean="0"/>
              <a:t>, judo))  + 1 </a:t>
            </a:r>
            <a:r>
              <a:rPr lang="fr-FR" b="0" baseline="0" dirty="0" err="1" smtClean="0"/>
              <a:t>apsa</a:t>
            </a:r>
            <a:r>
              <a:rPr lang="fr-FR" b="0" baseline="0" dirty="0" smtClean="0"/>
              <a:t> établissement (rappel modalités </a:t>
            </a:r>
            <a:r>
              <a:rPr lang="fr-FR" b="0" baseline="0" dirty="0" err="1" smtClean="0"/>
              <a:t>apsa</a:t>
            </a:r>
            <a:r>
              <a:rPr lang="fr-FR" b="0" baseline="0" dirty="0" smtClean="0"/>
              <a:t> </a:t>
            </a:r>
            <a:r>
              <a:rPr lang="fr-FR" b="0" baseline="0" dirty="0" err="1" smtClean="0"/>
              <a:t>ets</a:t>
            </a:r>
            <a:r>
              <a:rPr lang="fr-FR" b="0" baseline="0" dirty="0" smtClean="0"/>
              <a:t>: demande autorisation à </a:t>
            </a:r>
            <a:r>
              <a:rPr lang="fr-FR" b="0" baseline="0" dirty="0" err="1" smtClean="0"/>
              <a:t>insp</a:t>
            </a:r>
            <a:r>
              <a:rPr lang="fr-FR" b="0" baseline="0" dirty="0" smtClean="0"/>
              <a:t> </a:t>
            </a:r>
            <a:r>
              <a:rPr lang="fr-FR" b="0" baseline="0" dirty="0" err="1" smtClean="0"/>
              <a:t>péda</a:t>
            </a:r>
            <a:r>
              <a:rPr lang="fr-FR" b="0" baseline="0" dirty="0" smtClean="0"/>
              <a:t> </a:t>
            </a:r>
            <a:r>
              <a:rPr lang="fr-FR" b="0" baseline="0" dirty="0" err="1" smtClean="0"/>
              <a:t>rég</a:t>
            </a:r>
            <a:r>
              <a:rPr lang="fr-FR" b="0" baseline="0" dirty="0" smtClean="0"/>
              <a:t> : nous niveau(x) de compétence et fiche programme )</a:t>
            </a:r>
          </a:p>
          <a:p>
            <a:pPr marL="0" marR="0" indent="0" algn="l" defTabSz="457200" rtl="0" eaLnBrk="1" fontAlgn="auto" latinLnBrk="0" hangingPunct="1">
              <a:lnSpc>
                <a:spcPct val="100000"/>
              </a:lnSpc>
              <a:spcBef>
                <a:spcPts val="0"/>
              </a:spcBef>
              <a:spcAft>
                <a:spcPts val="0"/>
              </a:spcAft>
              <a:buClrTx/>
              <a:buSzTx/>
              <a:buFontTx/>
              <a:buNone/>
              <a:tabLst/>
              <a:defRPr/>
            </a:pPr>
            <a:r>
              <a:rPr lang="fr-FR" b="0" baseline="0" dirty="0" smtClean="0"/>
              <a:t>Niveau 1 (au – 10 h de pratique effective), niveau 2 (au moins 20 heures de pratique effective)</a:t>
            </a:r>
          </a:p>
          <a:p>
            <a:pPr marL="0" marR="0" indent="0" algn="l" defTabSz="457200" rtl="0" eaLnBrk="1" fontAlgn="auto" latinLnBrk="0" hangingPunct="1">
              <a:lnSpc>
                <a:spcPct val="100000"/>
              </a:lnSpc>
              <a:spcBef>
                <a:spcPts val="0"/>
              </a:spcBef>
              <a:spcAft>
                <a:spcPts val="0"/>
              </a:spcAft>
              <a:buClrTx/>
              <a:buSzTx/>
              <a:buFontTx/>
              <a:buNone/>
              <a:tabLst/>
              <a:defRPr/>
            </a:pPr>
            <a:r>
              <a:rPr lang="fr-FR" b="0" baseline="0" dirty="0" smtClean="0"/>
              <a:t>Les programmations doivent permettre  de viser le niveau 2 dans chacun des 8 groupements d’activité constitué dans le but de construire les 4 CP et CMS du programme, d’assurer une diversité de l’offre de formation… « programmation exigeante, équilibrée, diversifiée » pour la réussite de tous</a:t>
            </a:r>
          </a:p>
          <a:p>
            <a:pPr marL="0" marR="0" indent="0" algn="l" defTabSz="457200" rtl="0" eaLnBrk="1" fontAlgn="auto" latinLnBrk="0" hangingPunct="1">
              <a:lnSpc>
                <a:spcPct val="100000"/>
              </a:lnSpc>
              <a:spcBef>
                <a:spcPts val="0"/>
              </a:spcBef>
              <a:spcAft>
                <a:spcPts val="0"/>
              </a:spcAft>
              <a:buClrTx/>
              <a:buSzTx/>
              <a:buFontTx/>
              <a:buNone/>
              <a:tabLst/>
              <a:defRPr/>
            </a:pPr>
            <a:r>
              <a:rPr lang="fr-FR" b="0" baseline="0" dirty="0" smtClean="0"/>
              <a:t>Cette programmation devra intégrer les nouveaux éléments de certification du DNB…</a:t>
            </a:r>
          </a:p>
          <a:p>
            <a:pPr marL="0" marR="0" indent="0" algn="l" defTabSz="457200" rtl="0" eaLnBrk="1" fontAlgn="auto" latinLnBrk="0" hangingPunct="1">
              <a:lnSpc>
                <a:spcPct val="100000"/>
              </a:lnSpc>
              <a:spcBef>
                <a:spcPts val="0"/>
              </a:spcBef>
              <a:spcAft>
                <a:spcPts val="0"/>
              </a:spcAft>
              <a:buClrTx/>
              <a:buSzTx/>
              <a:buFontTx/>
              <a:buNone/>
              <a:tabLst/>
              <a:defRPr/>
            </a:pPr>
            <a:r>
              <a:rPr lang="fr-FR" b="0" baseline="0" dirty="0" smtClean="0"/>
              <a:t>Démarche préconisée de spécification des éléments du programme dans le projet EPS à poursuivre dans l’objectif du DNB (depuis la programmation jusqu’au travail en commun sur la construction d’outils. </a:t>
            </a:r>
          </a:p>
          <a:p>
            <a:pPr marL="0" marR="0" indent="0" algn="l" defTabSz="457200" rtl="0" eaLnBrk="1" fontAlgn="auto" latinLnBrk="0" hangingPunct="1">
              <a:lnSpc>
                <a:spcPct val="100000"/>
              </a:lnSpc>
              <a:spcBef>
                <a:spcPts val="0"/>
              </a:spcBef>
              <a:spcAft>
                <a:spcPts val="0"/>
              </a:spcAft>
              <a:buClrTx/>
              <a:buSzTx/>
              <a:buFontTx/>
              <a:buNone/>
              <a:tabLst/>
              <a:defRPr/>
            </a:pPr>
            <a:r>
              <a:rPr lang="fr-FR" b="0" baseline="0" dirty="0" smtClean="0"/>
              <a:t>Point sur le fonctionnement d’équipe (établissement voire cité scolaire voire </a:t>
            </a:r>
            <a:r>
              <a:rPr lang="fr-FR" b="0" baseline="0" dirty="0" err="1" smtClean="0"/>
              <a:t>ecole</a:t>
            </a:r>
            <a:r>
              <a:rPr lang="fr-FR" b="0" baseline="0" dirty="0" smtClean="0"/>
              <a:t> du socle </a:t>
            </a:r>
            <a:r>
              <a:rPr lang="fr-FR" b="0" baseline="0" dirty="0" err="1" smtClean="0"/>
              <a:t>cf</a:t>
            </a:r>
            <a:r>
              <a:rPr lang="fr-FR" b="0" baseline="0" dirty="0" smtClean="0"/>
              <a:t> continuité)</a:t>
            </a:r>
          </a:p>
          <a:p>
            <a:pPr marL="0" marR="0" indent="0" algn="l" defTabSz="457200" rtl="0" eaLnBrk="1" fontAlgn="auto" latinLnBrk="0" hangingPunct="1">
              <a:lnSpc>
                <a:spcPct val="100000"/>
              </a:lnSpc>
              <a:spcBef>
                <a:spcPts val="0"/>
              </a:spcBef>
              <a:spcAft>
                <a:spcPts val="0"/>
              </a:spcAft>
              <a:buClrTx/>
              <a:buSzTx/>
              <a:buFontTx/>
              <a:buNone/>
              <a:tabLst/>
              <a:defRPr/>
            </a:pPr>
            <a:endParaRPr lang="fr-FR" b="0" dirty="0" smtClean="0"/>
          </a:p>
          <a:p>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Lien entre évaluation et certification</a:t>
            </a:r>
          </a:p>
          <a:p>
            <a:r>
              <a:rPr lang="fr-FR" dirty="0" smtClean="0"/>
              <a:t>Un projet est un ensemble articulé d’objectifs, de contenus et d’évaluation,</a:t>
            </a:r>
            <a:r>
              <a:rPr lang="fr-FR" baseline="0" dirty="0" smtClean="0"/>
              <a:t> en conséquence le projet doit être en cohérence avec le protocole évaluatif choisi en classe de 3</a:t>
            </a:r>
            <a:r>
              <a:rPr lang="fr-FR" baseline="30000" dirty="0" smtClean="0"/>
              <a:t>ème</a:t>
            </a:r>
            <a:r>
              <a:rPr lang="fr-FR" baseline="0" dirty="0" smtClean="0"/>
              <a:t>. Le DNB ne doit pas se transformer en visée unique du projet. Celui-ci doit prendre aussi en compte des visées éducatives contextualisées</a:t>
            </a:r>
          </a:p>
          <a:p>
            <a:endParaRPr lang="fr-FR" baseline="0" dirty="0" smtClean="0"/>
          </a:p>
          <a:p>
            <a:r>
              <a:rPr lang="fr-FR" baseline="0" dirty="0" smtClean="0"/>
              <a:t>Dans le souci d’être en cohérence avec les textes de lycée, les compétences relatives aux  APSA sont subordonnées au CP EPS qui priment dans l’organisation des enseignements.</a:t>
            </a:r>
          </a:p>
          <a:p>
            <a:r>
              <a:rPr lang="fr-FR" baseline="0" dirty="0" smtClean="0"/>
              <a:t>L’entrée par les groupements lors de la confection de la programmation doit faire l’objet de toute votre attention en 3</a:t>
            </a:r>
            <a:r>
              <a:rPr lang="fr-FR" baseline="30000" dirty="0" smtClean="0"/>
              <a:t>ème</a:t>
            </a:r>
            <a:r>
              <a:rPr lang="fr-FR" baseline="0" dirty="0" smtClean="0"/>
              <a:t> en vérifiant la présence des 4CP</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5</a:t>
            </a:fld>
            <a:endParaRPr lang="fr-FR"/>
          </a:p>
        </p:txBody>
      </p:sp>
    </p:spTree>
    <p:extLst>
      <p:ext uri="{BB962C8B-B14F-4D97-AF65-F5344CB8AC3E}">
        <p14:creationId xmlns:p14="http://schemas.microsoft.com/office/powerpoint/2010/main" val="343086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Il n’y a pas de contradiction entre l’obligation des 8 groupements </a:t>
            </a:r>
            <a:r>
              <a:rPr lang="fr-FR" baseline="0" dirty="0" smtClean="0"/>
              <a:t> les compétences propres, on peut parfaitement étudier 8 APSA appartenant à 8 groupements différents  et 4 CP différentes.</a:t>
            </a:r>
          </a:p>
          <a:p>
            <a:r>
              <a:rPr lang="fr-FR" baseline="0" dirty="0" smtClean="0"/>
              <a:t>Il est souhaitable de voir 4CP en troisième et de faire la moyenne du DNB sur les 3 meilleures. Elargissement culturelle, polyvalence.</a:t>
            </a:r>
          </a:p>
          <a:p>
            <a:r>
              <a:rPr lang="fr-FR" baseline="0" dirty="0" smtClean="0"/>
              <a:t>L’utilisation d’une APSA académique impose de viser les niveaux de compétence définis par l’académie et d’utiliser également les référentiels attenants.</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6</a:t>
            </a:fld>
            <a:endParaRPr lang="fr-FR"/>
          </a:p>
        </p:txBody>
      </p:sp>
    </p:spTree>
    <p:extLst>
      <p:ext uri="{BB962C8B-B14F-4D97-AF65-F5344CB8AC3E}">
        <p14:creationId xmlns:p14="http://schemas.microsoft.com/office/powerpoint/2010/main" val="2712803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baseline="0" dirty="0" smtClean="0"/>
              <a:t>Les APSA certifiées peuvent être choisies de façon à répondre étroitement aux visées éducatives mises en avant dans le projet EPS pour le niveau 3</a:t>
            </a:r>
            <a:r>
              <a:rPr lang="fr-FR" baseline="30000" dirty="0" smtClean="0"/>
              <a:t>ème</a:t>
            </a:r>
            <a:r>
              <a:rPr lang="fr-FR" baseline="0" dirty="0" smtClean="0"/>
              <a:t>. Ici par exemple, des activités collectives permettent de développer des compétences sociales issues du pilier 6 du socle commun du type «  se mettre individuellement au service de la réussite du groupe »</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APSA sont connues en début d’année et font l’objet d’une publication en direction de l’administration, des parents et des élèves. On ne peut en changer en</a:t>
            </a:r>
            <a:r>
              <a:rPr lang="fr-FR" baseline="0" dirty="0" smtClean="0"/>
              <a:t> cours d’année.</a:t>
            </a:r>
          </a:p>
          <a:p>
            <a:r>
              <a:rPr lang="fr-FR" baseline="0" dirty="0" smtClean="0"/>
              <a:t>Les élèves ne passent pas nécessairement tous par les mêmes APSA, mais obligatoirement par les mêmes CP.</a:t>
            </a:r>
          </a:p>
          <a:p>
            <a:r>
              <a:rPr lang="fr-FR" baseline="0" dirty="0" smtClean="0"/>
              <a:t>Un référentiel permet de concevoir l’outil certificatif de passage à la note. Un référentiel n’est pas une fiche d’observation, ni un outil de recueil d’information</a:t>
            </a:r>
          </a:p>
          <a:p>
            <a:endParaRPr lang="fr-FR" baseline="0" dirty="0" smtClean="0"/>
          </a:p>
          <a:p>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9</a:t>
            </a:fld>
            <a:endParaRPr lang="fr-FR"/>
          </a:p>
        </p:txBody>
      </p:sp>
    </p:spTree>
    <p:extLst>
      <p:ext uri="{BB962C8B-B14F-4D97-AF65-F5344CB8AC3E}">
        <p14:creationId xmlns:p14="http://schemas.microsoft.com/office/powerpoint/2010/main" val="2950886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Que se passe-t-il pour les élèves absents le jour de l’évaluation</a:t>
            </a:r>
            <a:r>
              <a:rPr lang="fr-FR" baseline="0" dirty="0" smtClean="0"/>
              <a:t> DNB? L’enseignant apprécie en fonction du niveau de pratique de l’élève la nécessité de procéder à un rattrapage ou non. Décret de 1992-109 du 30 janvier 92c »art1 dans le cas d’inaptitude, total ou partielle, intervenant pur une durée limitée, il appartient à l’enseignant d’apprécier si les cours suivis par l’élèves lui permette de formuler une proposition de note, ou si, les éléments d’appréciation étant trop réduit, ils doivent conduire à la mention « dispensé d’EPS pour raison médicale ». Aucun certificat n’a d’effet rétroactif ».( arrêté de 89 décret de 89).</a:t>
            </a:r>
            <a:endParaRPr lang="fr-FR" dirty="0"/>
          </a:p>
        </p:txBody>
      </p:sp>
      <p:sp>
        <p:nvSpPr>
          <p:cNvPr id="4" name="Espace réservé du numéro de diapositive 3"/>
          <p:cNvSpPr>
            <a:spLocks noGrp="1"/>
          </p:cNvSpPr>
          <p:nvPr>
            <p:ph type="sldNum" sz="quarter" idx="10"/>
          </p:nvPr>
        </p:nvSpPr>
        <p:spPr/>
        <p:txBody>
          <a:bodyPr/>
          <a:lstStyle/>
          <a:p>
            <a:fld id="{24BB1CE5-4F33-4543-BDDA-8677729DF749}" type="slidenum">
              <a:rPr lang="fr-FR" smtClean="0"/>
              <a:pPr/>
              <a:t>10</a:t>
            </a:fld>
            <a:endParaRPr lang="fr-FR"/>
          </a:p>
        </p:txBody>
      </p:sp>
    </p:spTree>
    <p:extLst>
      <p:ext uri="{BB962C8B-B14F-4D97-AF65-F5344CB8AC3E}">
        <p14:creationId xmlns:p14="http://schemas.microsoft.com/office/powerpoint/2010/main" val="1482884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fr-FR" smtClean="0"/>
              <a:t>Cliquez et modifiez le titre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p:txBody>
          <a:bodyPr/>
          <a:lstStyle/>
          <a:p>
            <a:fld id="{5AE32CF4-88EB-7842-9983-109E05CAD3DC}" type="datetime1">
              <a:rPr lang="fr-FR" smtClean="0"/>
              <a:pPr/>
              <a:t>17/09/12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F6F920-7BEE-504D-AAAA-4A62B828A1E6}" type="slidenum">
              <a:rPr lang="fr-FR" smtClean="0"/>
              <a:pPr/>
              <a:t>‹#›</a:t>
            </a:fld>
            <a:endParaRPr lang="fr-FR"/>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5F7417-68DE-C346-87EE-702A8657D2F7}" type="datetime1">
              <a:rPr lang="fr-FR" smtClean="0"/>
              <a:pPr/>
              <a:t>17/09/12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1F6F920-7BEE-504D-AAAA-4A62B828A1E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 avec légen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fr-FR" smtClean="0"/>
              <a:t>Cliquez et modifiez le titre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lvl1pPr>
              <a:defRPr>
                <a:solidFill>
                  <a:schemeClr val="bg1"/>
                </a:solidFill>
              </a:defRPr>
            </a:lvl1pPr>
          </a:lstStyle>
          <a:p>
            <a:fld id="{F6B93FAB-8A04-E046-8A74-14B46060E50C}"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mage avec légen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fr-FR" smtClean="0"/>
              <a:t>Cliquez et modifiez le titre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lvl1pPr>
              <a:defRPr>
                <a:solidFill>
                  <a:schemeClr val="bg1"/>
                </a:solidFill>
              </a:defRPr>
            </a:lvl1pPr>
          </a:lstStyle>
          <a:p>
            <a:fld id="{39D40710-E879-2444-8AB1-363DBA78D193}"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fr-FR" smtClean="0"/>
              <a:t>Faire glisser l'image vers l'espace réservé ou cliquer sur l'icône pour l'ajouter</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images avec légen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fr-FR" smtClean="0"/>
              <a:t>Cliquez et modifiez le titre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lvl1pPr>
              <a:defRPr>
                <a:solidFill>
                  <a:schemeClr val="bg1"/>
                </a:solidFill>
              </a:defRPr>
            </a:lvl1pPr>
          </a:lstStyle>
          <a:p>
            <a:fld id="{3FFEE492-F00B-B74B-B5DB-08AB1BC03B06}"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fr-FR" smtClean="0"/>
              <a:t>Faire glisser l'image vers l'espace réservé ou cliquer sur l'icône pour l'ajouter</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fr-FR" smtClean="0"/>
              <a:t>Faire glisser l'image vers l'espace réservé ou cliquer sur l'icône pour l'ajouter</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fr-FR" smtClean="0"/>
              <a:t>Faire glisser l'image vers l'espace réservé ou cliquer sur l'icône pour l'ajouter</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C56B466D-4CD4-3842-8686-627AB5C1A11E}" type="datetime1">
              <a:rPr lang="fr-FR" smtClean="0"/>
              <a:pPr/>
              <a:t>17/09/12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fr-FR" smtClean="0"/>
              <a:t>Cliquez et modifiez le titre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E4930368-E6FF-EC4C-8733-C03A9AD55873}" type="datetime1">
              <a:rPr lang="fr-FR" smtClean="0"/>
              <a:pPr/>
              <a:t>17/09/12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ermetu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64A3E29-CB50-0E42-9494-FA9DEF637ABA}" type="datetime1">
              <a:rPr lang="fr-FR" smtClean="0"/>
              <a:pPr/>
              <a:t>17/09/12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1F6F920-7BEE-504D-AAAA-4A62B828A1E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3F2BE501-9B98-D44A-98A6-778531C382EA}" type="datetime1">
              <a:rPr lang="fr-FR" smtClean="0"/>
              <a:pPr/>
              <a:t>17/09/12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fr-FR" smtClean="0"/>
              <a:t>Cliquez et modifiez le titre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lvl1pPr>
              <a:defRPr>
                <a:solidFill>
                  <a:schemeClr val="bg1"/>
                </a:solidFill>
              </a:defRPr>
            </a:lvl1pPr>
          </a:lstStyle>
          <a:p>
            <a:fld id="{66D03076-AE7B-2447-B87E-E0446D5EBE15}" type="datetime1">
              <a:rPr lang="fr-FR" smtClean="0"/>
              <a:pPr/>
              <a:t>17/09/12</a:t>
            </a:fld>
            <a:endParaRPr lang="fr-FR"/>
          </a:p>
        </p:txBody>
      </p:sp>
      <p:sp>
        <p:nvSpPr>
          <p:cNvPr id="5" name="Footer Placeholder 4"/>
          <p:cNvSpPr>
            <a:spLocks noGrp="1"/>
          </p:cNvSpPr>
          <p:nvPr>
            <p:ph type="ftr" sz="quarter" idx="11"/>
          </p:nvPr>
        </p:nvSpPr>
        <p:spPr>
          <a:xfrm>
            <a:off x="7238999" y="6356350"/>
            <a:ext cx="1446213" cy="365125"/>
          </a:xfrm>
        </p:spPr>
        <p:txBody>
          <a:bodyPr/>
          <a:lstStyle/>
          <a:p>
            <a:endParaRPr lang="fr-F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B1F6F920-7BEE-504D-AAAA-4A62B828A1E6}" type="slidenum">
              <a:rPr lang="fr-FR" smtClean="0"/>
              <a:pPr/>
              <a:t>‹#›</a:t>
            </a:fld>
            <a:endParaRPr lang="fr-FR"/>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A94B28B4-D2C8-7F40-8011-D909024579EB}"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7E5704CE-3E2F-8F40-9ED7-38FA72813D8B}" type="datetime1">
              <a:rPr lang="fr-FR" smtClean="0"/>
              <a:pPr/>
              <a:t>17/09/12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us, Haut et b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80FAD2A3-9C20-C144-8E42-FB1876355DA3}"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8032F2E-9BE8-4A41-B11B-4824058E5B6B}"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0DA10588-0271-6F41-AA97-0A135D51C108}" type="datetime1">
              <a:rPr lang="fr-FR" smtClean="0"/>
              <a:pPr/>
              <a:t>17/09/12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F6F920-7BEE-504D-AAAA-4A62B828A1E6}" type="slidenum">
              <a:rPr lang="fr-FR" smtClean="0"/>
              <a:pPr/>
              <a:t>‹#›</a:t>
            </a:fld>
            <a:endParaRPr lang="fr-FR"/>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066DA433-F52D-814A-AE90-AE3C70BB7998}" type="datetime1">
              <a:rPr lang="fr-FR" smtClean="0"/>
              <a:pPr/>
              <a:t>17/09/12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1F6F920-7BEE-504D-AAAA-4A62B828A1E6}"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fr-FR" smtClean="0"/>
              <a:t>Cliquez et modifiez le titre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F8C22310-6341-3B44-A45C-6FA0909420CC}" type="datetime1">
              <a:rPr lang="fr-FR" smtClean="0"/>
              <a:pPr/>
              <a:t>17/09/12</a:t>
            </a:fld>
            <a:endParaRPr lang="fr-FR"/>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fr-FR"/>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B1F6F920-7BEE-504D-AAAA-4A62B828A1E6}"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dt="0"/>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L’EPS et DNB</a:t>
            </a:r>
            <a:endParaRPr lang="fr-FR" dirty="0"/>
          </a:p>
        </p:txBody>
      </p:sp>
      <p:sp>
        <p:nvSpPr>
          <p:cNvPr id="3" name="Sous-titre 2"/>
          <p:cNvSpPr>
            <a:spLocks noGrp="1"/>
          </p:cNvSpPr>
          <p:nvPr>
            <p:ph type="subTitle" idx="1"/>
          </p:nvPr>
        </p:nvSpPr>
        <p:spPr>
          <a:xfrm>
            <a:off x="457199" y="3307975"/>
            <a:ext cx="8228013" cy="2200577"/>
          </a:xfrm>
        </p:spPr>
        <p:txBody>
          <a:bodyPr>
            <a:normAutofit/>
          </a:bodyPr>
          <a:lstStyle/>
          <a:p>
            <a:r>
              <a:rPr lang="fr-FR" sz="2800" dirty="0" smtClean="0"/>
              <a:t>Journée d’information du 17 septembre 2013</a:t>
            </a:r>
          </a:p>
          <a:p>
            <a:r>
              <a:rPr lang="fr-FR" sz="2400" i="1" dirty="0" smtClean="0"/>
              <a:t>Note de service n° 2012-096 du 22 juin 2012 </a:t>
            </a:r>
          </a:p>
          <a:p>
            <a:r>
              <a:rPr lang="fr-FR" sz="2400" i="1" dirty="0" smtClean="0"/>
              <a:t>paru au B.O spécial n°5 du 19 juillet 2012</a:t>
            </a:r>
          </a:p>
          <a:p>
            <a:endParaRPr lang="fr-FR" sz="2800" dirty="0" smtClean="0"/>
          </a:p>
          <a:p>
            <a:r>
              <a:rPr lang="fr-FR" sz="2800" b="1" u="sng" dirty="0" smtClean="0"/>
              <a:t>Applicable à compter de la session 2013</a:t>
            </a:r>
            <a:endParaRPr lang="fr-FR" sz="2800" b="1" u="sng" dirty="0"/>
          </a:p>
        </p:txBody>
      </p:sp>
      <p:pic>
        <p:nvPicPr>
          <p:cNvPr id="4" name="Image 3" descr="acad_lille.png"/>
          <p:cNvPicPr>
            <a:picLocks noChangeAspect="1"/>
          </p:cNvPicPr>
          <p:nvPr/>
        </p:nvPicPr>
        <p:blipFill>
          <a:blip r:embed="rId2"/>
          <a:srcRect/>
          <a:stretch>
            <a:fillRect/>
          </a:stretch>
        </p:blipFill>
        <p:spPr bwMode="auto">
          <a:xfrm>
            <a:off x="7593013" y="5661025"/>
            <a:ext cx="1381125" cy="1001713"/>
          </a:xfrm>
          <a:prstGeom prst="rect">
            <a:avLst/>
          </a:prstGeom>
          <a:noFill/>
          <a:ln w="9525">
            <a:noFill/>
            <a:miter lim="800000"/>
            <a:headEnd/>
            <a:tailEnd/>
          </a:ln>
        </p:spPr>
      </p:pic>
      <p:sp>
        <p:nvSpPr>
          <p:cNvPr id="5" name="Espace réservé du pied de page 6"/>
          <p:cNvSpPr>
            <a:spLocks noGrp="1"/>
          </p:cNvSpPr>
          <p:nvPr>
            <p:ph type="ftr" sz="quarter" idx="11"/>
          </p:nvPr>
        </p:nvSpPr>
        <p:spPr>
          <a:xfrm>
            <a:off x="158834" y="6297613"/>
            <a:ext cx="2895600" cy="365125"/>
          </a:xfrm>
        </p:spPr>
        <p:txBody>
          <a:bodyPr/>
          <a:lstStyle/>
          <a:p>
            <a:pPr algn="l">
              <a:defRPr/>
            </a:pPr>
            <a:r>
              <a:rPr lang="fr-FR" dirty="0" smtClean="0"/>
              <a:t>Inspection Pédagogique régionale en EPS</a:t>
            </a:r>
            <a:endParaRPr lang="fr-FR" dirty="0"/>
          </a:p>
        </p:txBody>
      </p:sp>
    </p:spTree>
    <p:extLst>
      <p:ext uri="{BB962C8B-B14F-4D97-AF65-F5344CB8AC3E}">
        <p14:creationId xmlns:p14="http://schemas.microsoft.com/office/powerpoint/2010/main" val="1501750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0"/>
            <a:ext cx="8229600" cy="1500889"/>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770094"/>
            <a:ext cx="8461615" cy="3447334"/>
          </a:xfrm>
        </p:spPr>
        <p:txBody>
          <a:bodyPr>
            <a:normAutofit/>
          </a:bodyPr>
          <a:lstStyle/>
          <a:p>
            <a:pPr marL="0" indent="0">
              <a:buNone/>
            </a:pPr>
            <a:r>
              <a:rPr lang="fr-FR" b="1" dirty="0" smtClean="0"/>
              <a:t>2. MODALITE D’EVALUATION (suite).</a:t>
            </a:r>
          </a:p>
          <a:p>
            <a:r>
              <a:rPr lang="fr-FR" b="1" dirty="0" smtClean="0"/>
              <a:t>Bénéficient d’un contrôle adapté :</a:t>
            </a:r>
            <a:br>
              <a:rPr lang="fr-FR" b="1" dirty="0" smtClean="0"/>
            </a:br>
            <a:r>
              <a:rPr lang="fr-FR" b="1" dirty="0" smtClean="0"/>
              <a:t>- les élèves présentant une inaptitude partielle de plus de 3 mois.</a:t>
            </a:r>
            <a:br>
              <a:rPr lang="fr-FR" b="1" dirty="0" smtClean="0"/>
            </a:br>
            <a:r>
              <a:rPr lang="fr-FR" b="1" dirty="0" smtClean="0"/>
              <a:t>- les élèves ayant un handicap, suivi par le Médecin Scolaire, voire d’un PPS.</a:t>
            </a:r>
          </a:p>
          <a:p>
            <a:r>
              <a:rPr lang="fr-FR" b="1" dirty="0" smtClean="0"/>
              <a:t>Les handicaps ne permettant pas une pratique adaptée entraînent une dispense d’épreuve et une neutralisation du coefficient</a:t>
            </a:r>
            <a:r>
              <a:rPr lang="fr-FR" dirty="0" smtClean="0"/>
              <a:t>. </a:t>
            </a:r>
          </a:p>
        </p:txBody>
      </p:sp>
      <p:sp>
        <p:nvSpPr>
          <p:cNvPr id="5" name="Espace réservé du pied de page 3"/>
          <p:cNvSpPr>
            <a:spLocks noGrp="1"/>
          </p:cNvSpPr>
          <p:nvPr>
            <p:ph type="ftr" sz="quarter" idx="11"/>
          </p:nvPr>
        </p:nvSpPr>
        <p:spPr>
          <a:xfrm>
            <a:off x="5035291" y="6356350"/>
            <a:ext cx="3649922"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3925938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0"/>
            <a:ext cx="8229600" cy="1397511"/>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550575"/>
            <a:ext cx="8343485" cy="3267169"/>
          </a:xfrm>
        </p:spPr>
        <p:txBody>
          <a:bodyPr>
            <a:normAutofit/>
          </a:bodyPr>
          <a:lstStyle/>
          <a:p>
            <a:pPr marL="0" indent="0">
              <a:buNone/>
            </a:pPr>
            <a:r>
              <a:rPr lang="fr-FR" b="1" dirty="0" smtClean="0"/>
              <a:t>3. ORGANISATION PEDAGOGIQUE</a:t>
            </a:r>
          </a:p>
          <a:p>
            <a:r>
              <a:rPr lang="fr-FR" b="1" dirty="0"/>
              <a:t>formaliser un protocole d’</a:t>
            </a:r>
            <a:r>
              <a:rPr lang="fr-FR" b="1" dirty="0" err="1"/>
              <a:t>évaluation</a:t>
            </a:r>
            <a:r>
              <a:rPr lang="fr-FR" b="1" dirty="0"/>
              <a:t> dans lequel apparaissent </a:t>
            </a:r>
            <a:r>
              <a:rPr lang="fr-FR" b="1" dirty="0" smtClean="0"/>
              <a:t> </a:t>
            </a:r>
            <a:r>
              <a:rPr lang="fr-FR" b="1" dirty="0"/>
              <a:t>pour chaque classe </a:t>
            </a:r>
            <a:r>
              <a:rPr lang="fr-FR" b="1" i="1" dirty="0"/>
              <a:t>ou groupe</a:t>
            </a:r>
            <a:r>
              <a:rPr lang="fr-FR" b="1" dirty="0"/>
              <a:t>, les APSA retenues pour la classe de </a:t>
            </a:r>
            <a:r>
              <a:rPr lang="fr-FR" b="1" dirty="0" smtClean="0"/>
              <a:t>troisième </a:t>
            </a:r>
            <a:r>
              <a:rPr lang="fr-FR" b="1" dirty="0"/>
              <a:t>et les </a:t>
            </a:r>
            <a:r>
              <a:rPr lang="fr-FR" b="1" dirty="0" smtClean="0"/>
              <a:t>modalités </a:t>
            </a:r>
            <a:r>
              <a:rPr lang="fr-FR" b="1" dirty="0"/>
              <a:t>du </a:t>
            </a:r>
            <a:r>
              <a:rPr lang="fr-FR" b="1" dirty="0" smtClean="0"/>
              <a:t>contrôle </a:t>
            </a:r>
            <a:r>
              <a:rPr lang="fr-FR" b="1" dirty="0"/>
              <a:t>adapté. </a:t>
            </a:r>
            <a:endParaRPr lang="fr-FR" b="1" dirty="0" smtClean="0"/>
          </a:p>
          <a:p>
            <a:r>
              <a:rPr lang="fr-FR" b="1" dirty="0" smtClean="0"/>
              <a:t>L’inspection pédagogique régionale d’EPS </a:t>
            </a:r>
            <a:r>
              <a:rPr lang="fr-FR" b="1" dirty="0"/>
              <a:t>est destinataire du protocole et assure le suivi de l’</a:t>
            </a:r>
            <a:r>
              <a:rPr lang="fr-FR" b="1" dirty="0" err="1"/>
              <a:t>évaluation</a:t>
            </a:r>
            <a:r>
              <a:rPr lang="fr-FR" b="1" dirty="0"/>
              <a:t> pour l’</a:t>
            </a:r>
            <a:r>
              <a:rPr lang="fr-FR" b="1" dirty="0" err="1"/>
              <a:t>académie</a:t>
            </a:r>
            <a:r>
              <a:rPr lang="fr-FR" b="1" dirty="0"/>
              <a:t>. </a:t>
            </a:r>
          </a:p>
          <a:p>
            <a:endParaRPr lang="fr-FR" b="1" dirty="0"/>
          </a:p>
        </p:txBody>
      </p:sp>
      <p:sp>
        <p:nvSpPr>
          <p:cNvPr id="5" name="Espace réservé du pied de page 3"/>
          <p:cNvSpPr>
            <a:spLocks noGrp="1"/>
          </p:cNvSpPr>
          <p:nvPr>
            <p:ph type="ftr" sz="quarter" idx="11"/>
          </p:nvPr>
        </p:nvSpPr>
        <p:spPr>
          <a:xfrm>
            <a:off x="5227252" y="6356350"/>
            <a:ext cx="3457961"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149386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1"/>
            <a:ext cx="8229600" cy="1471352"/>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770095"/>
            <a:ext cx="8373017" cy="2457862"/>
          </a:xfrm>
        </p:spPr>
        <p:txBody>
          <a:bodyPr/>
          <a:lstStyle/>
          <a:p>
            <a:pPr marL="0" indent="0">
              <a:buNone/>
            </a:pPr>
            <a:r>
              <a:rPr lang="fr-FR" b="1" dirty="0" smtClean="0"/>
              <a:t>3. ORGANISATION PEDAGOGIQUE (suite)</a:t>
            </a:r>
          </a:p>
          <a:p>
            <a:r>
              <a:rPr lang="fr-FR" b="1" dirty="0"/>
              <a:t>Les </a:t>
            </a:r>
            <a:r>
              <a:rPr lang="fr-FR" b="1" dirty="0" smtClean="0"/>
              <a:t>élèves </a:t>
            </a:r>
            <a:r>
              <a:rPr lang="fr-FR" b="1" dirty="0"/>
              <a:t>et leurs familles doivent </a:t>
            </a:r>
            <a:r>
              <a:rPr lang="fr-FR" b="1" dirty="0" smtClean="0"/>
              <a:t>être informés </a:t>
            </a:r>
            <a:r>
              <a:rPr lang="fr-FR" b="1" dirty="0"/>
              <a:t>de l’organisation ainsi que des niveaux de </a:t>
            </a:r>
            <a:r>
              <a:rPr lang="fr-FR" b="1" dirty="0" smtClean="0"/>
              <a:t>compétences </a:t>
            </a:r>
            <a:r>
              <a:rPr lang="fr-FR" b="1" dirty="0"/>
              <a:t>et de connaissances </a:t>
            </a:r>
            <a:r>
              <a:rPr lang="fr-FR" b="1" dirty="0" smtClean="0"/>
              <a:t>exigés. </a:t>
            </a:r>
            <a:endParaRPr lang="fr-FR" b="1" dirty="0"/>
          </a:p>
          <a:p>
            <a:endParaRPr lang="fr-FR" dirty="0" smtClean="0"/>
          </a:p>
        </p:txBody>
      </p:sp>
      <p:sp>
        <p:nvSpPr>
          <p:cNvPr id="5" name="Espace réservé du pied de page 3"/>
          <p:cNvSpPr>
            <a:spLocks noGrp="1"/>
          </p:cNvSpPr>
          <p:nvPr>
            <p:ph type="ftr" sz="quarter" idx="11"/>
          </p:nvPr>
        </p:nvSpPr>
        <p:spPr>
          <a:xfrm>
            <a:off x="4961460" y="6356350"/>
            <a:ext cx="3723753"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2772750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0"/>
            <a:ext cx="8229600" cy="1515657"/>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770094"/>
            <a:ext cx="8358251" cy="3267169"/>
          </a:xfrm>
        </p:spPr>
        <p:txBody>
          <a:bodyPr>
            <a:normAutofit/>
          </a:bodyPr>
          <a:lstStyle/>
          <a:p>
            <a:pPr marL="0" indent="0">
              <a:buNone/>
            </a:pPr>
            <a:r>
              <a:rPr lang="fr-FR" b="1" dirty="0" smtClean="0"/>
              <a:t>ANNEXE référentiel</a:t>
            </a:r>
          </a:p>
          <a:p>
            <a:r>
              <a:rPr lang="fr-FR" b="1" dirty="0"/>
              <a:t>Ce </a:t>
            </a:r>
            <a:r>
              <a:rPr lang="fr-FR" b="1" dirty="0" smtClean="0"/>
              <a:t>référentiel </a:t>
            </a:r>
            <a:r>
              <a:rPr lang="fr-FR" b="1" dirty="0"/>
              <a:t>assure deux fonctions principales : </a:t>
            </a:r>
          </a:p>
          <a:p>
            <a:r>
              <a:rPr lang="fr-FR" b="1" dirty="0"/>
              <a:t>-  garantir un </a:t>
            </a:r>
            <a:r>
              <a:rPr lang="fr-FR" b="1" dirty="0" smtClean="0"/>
              <a:t>même </a:t>
            </a:r>
            <a:r>
              <a:rPr lang="fr-FR" b="1" dirty="0"/>
              <a:t>niveau d’exigence envers les candidats, en tout point du territoire </a:t>
            </a:r>
            <a:r>
              <a:rPr lang="fr-FR" b="1" dirty="0" smtClean="0"/>
              <a:t>national </a:t>
            </a:r>
            <a:r>
              <a:rPr lang="fr-FR" b="1" dirty="0"/>
              <a:t>; </a:t>
            </a:r>
          </a:p>
          <a:p>
            <a:r>
              <a:rPr lang="fr-FR" b="1" dirty="0"/>
              <a:t>-  permettre aux enseignants d’EPS de chaque </a:t>
            </a:r>
            <a:r>
              <a:rPr lang="fr-FR" b="1" dirty="0" smtClean="0"/>
              <a:t>collège </a:t>
            </a:r>
            <a:r>
              <a:rPr lang="fr-FR" b="1" dirty="0"/>
              <a:t>de situer les effets de leur </a:t>
            </a:r>
            <a:r>
              <a:rPr lang="fr-FR" b="1" dirty="0" smtClean="0"/>
              <a:t>activité professionnelle </a:t>
            </a:r>
            <a:r>
              <a:rPr lang="fr-FR" b="1" dirty="0"/>
              <a:t>au terme du cycle de formation proposé à leurs </a:t>
            </a:r>
            <a:r>
              <a:rPr lang="fr-FR" b="1" dirty="0" smtClean="0"/>
              <a:t>élèves. </a:t>
            </a:r>
            <a:endParaRPr lang="fr-FR" b="1" dirty="0"/>
          </a:p>
          <a:p>
            <a:endParaRPr lang="fr-FR" dirty="0"/>
          </a:p>
        </p:txBody>
      </p:sp>
      <p:sp>
        <p:nvSpPr>
          <p:cNvPr id="5" name="Espace réservé du pied de page 3"/>
          <p:cNvSpPr>
            <a:spLocks noGrp="1"/>
          </p:cNvSpPr>
          <p:nvPr>
            <p:ph type="ftr" sz="quarter" idx="11"/>
          </p:nvPr>
        </p:nvSpPr>
        <p:spPr>
          <a:xfrm>
            <a:off x="5256785" y="6356350"/>
            <a:ext cx="3428428"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3687984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0"/>
            <a:ext cx="8229600" cy="1412279"/>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770094"/>
            <a:ext cx="8402550" cy="3267169"/>
          </a:xfrm>
        </p:spPr>
        <p:txBody>
          <a:bodyPr>
            <a:normAutofit lnSpcReduction="10000"/>
          </a:bodyPr>
          <a:lstStyle/>
          <a:p>
            <a:r>
              <a:rPr lang="fr-FR" b="1" dirty="0"/>
              <a:t>Un </a:t>
            </a:r>
            <a:r>
              <a:rPr lang="fr-FR" b="1" dirty="0" smtClean="0"/>
              <a:t>référentiel </a:t>
            </a:r>
            <a:r>
              <a:rPr lang="fr-FR" b="1" dirty="0"/>
              <a:t>national d’</a:t>
            </a:r>
            <a:r>
              <a:rPr lang="fr-FR" b="1" dirty="0" err="1"/>
              <a:t>évaluation</a:t>
            </a:r>
            <a:r>
              <a:rPr lang="fr-FR" b="1" dirty="0"/>
              <a:t> </a:t>
            </a:r>
            <a:r>
              <a:rPr lang="fr-FR" b="1" dirty="0" smtClean="0"/>
              <a:t>:</a:t>
            </a:r>
          </a:p>
          <a:p>
            <a:pPr marL="0" indent="0">
              <a:buNone/>
            </a:pPr>
            <a:r>
              <a:rPr lang="fr-FR" b="1" dirty="0"/>
              <a:t>	</a:t>
            </a:r>
            <a:r>
              <a:rPr lang="fr-FR" b="1" dirty="0" smtClean="0"/>
              <a:t>- Une nouveauté</a:t>
            </a:r>
            <a:endParaRPr lang="fr-FR" b="1" dirty="0"/>
          </a:p>
          <a:p>
            <a:pPr marL="0" indent="0">
              <a:buNone/>
            </a:pPr>
            <a:r>
              <a:rPr lang="fr-FR" b="1" dirty="0" smtClean="0"/>
              <a:t>	- Une démarche </a:t>
            </a:r>
            <a:r>
              <a:rPr lang="fr-FR" b="1" dirty="0"/>
              <a:t>d’harmonisation et de </a:t>
            </a:r>
            <a:r>
              <a:rPr lang="fr-FR" b="1" dirty="0" smtClean="0"/>
              <a:t>lisibilité </a:t>
            </a:r>
            <a:r>
              <a:rPr lang="fr-FR" b="1" dirty="0"/>
              <a:t>de la </a:t>
            </a:r>
            <a:r>
              <a:rPr lang="fr-FR" b="1" dirty="0" smtClean="0"/>
              <a:t>	discipline</a:t>
            </a:r>
            <a:r>
              <a:rPr lang="fr-FR" b="1" dirty="0"/>
              <a:t>, au plan local comme au niveau </a:t>
            </a:r>
            <a:r>
              <a:rPr lang="fr-FR" b="1" dirty="0" smtClean="0"/>
              <a:t>national</a:t>
            </a:r>
            <a:endParaRPr lang="fr-FR" b="1" dirty="0"/>
          </a:p>
          <a:p>
            <a:pPr marL="0" indent="0">
              <a:buNone/>
            </a:pPr>
            <a:r>
              <a:rPr lang="fr-FR" b="1" dirty="0" smtClean="0"/>
              <a:t>	- Un </a:t>
            </a:r>
            <a:r>
              <a:rPr lang="fr-FR" b="1" dirty="0"/>
              <a:t>outil au service du pilotage de la </a:t>
            </a:r>
            <a:r>
              <a:rPr lang="fr-FR" b="1" dirty="0" smtClean="0"/>
              <a:t>discipline</a:t>
            </a:r>
          </a:p>
          <a:p>
            <a:pPr marL="0" indent="0">
              <a:buNone/>
            </a:pPr>
            <a:r>
              <a:rPr lang="fr-FR" b="1" dirty="0" smtClean="0"/>
              <a:t>	- Permet des ajustement locaux à l’initiative des équipes en 	fonction du contexte</a:t>
            </a:r>
            <a:endParaRPr lang="fr-FR" b="1" dirty="0"/>
          </a:p>
          <a:p>
            <a:endParaRPr lang="fr-FR" dirty="0"/>
          </a:p>
        </p:txBody>
      </p:sp>
      <p:sp>
        <p:nvSpPr>
          <p:cNvPr id="5" name="Espace réservé du pied de page 3"/>
          <p:cNvSpPr>
            <a:spLocks noGrp="1"/>
          </p:cNvSpPr>
          <p:nvPr>
            <p:ph type="ftr" sz="quarter" idx="11"/>
          </p:nvPr>
        </p:nvSpPr>
        <p:spPr>
          <a:xfrm>
            <a:off x="4990992" y="6356350"/>
            <a:ext cx="3694221"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3982022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1"/>
            <a:ext cx="8229600" cy="1574730"/>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p:txBody>
          <a:bodyPr>
            <a:normAutofit fontScale="85000" lnSpcReduction="20000"/>
          </a:bodyPr>
          <a:lstStyle/>
          <a:p>
            <a:r>
              <a:rPr lang="fr-FR" b="1" dirty="0" smtClean="0"/>
              <a:t>Un cadre unique :</a:t>
            </a:r>
          </a:p>
          <a:p>
            <a:r>
              <a:rPr lang="fr-FR" b="1" dirty="0" smtClean="0"/>
              <a:t>- </a:t>
            </a:r>
            <a:r>
              <a:rPr lang="fr-FR" b="1" dirty="0"/>
              <a:t> le rappel des </a:t>
            </a:r>
            <a:r>
              <a:rPr lang="fr-FR" b="1" dirty="0" smtClean="0"/>
              <a:t>compétences </a:t>
            </a:r>
            <a:r>
              <a:rPr lang="fr-FR" b="1" dirty="0"/>
              <a:t>attendues de niveau 2, </a:t>
            </a:r>
          </a:p>
          <a:p>
            <a:r>
              <a:rPr lang="fr-FR" b="1" dirty="0"/>
              <a:t>-  la description des principes d’</a:t>
            </a:r>
            <a:r>
              <a:rPr lang="fr-FR" b="1" dirty="0" err="1"/>
              <a:t>élaboration</a:t>
            </a:r>
            <a:r>
              <a:rPr lang="fr-FR" b="1" dirty="0"/>
              <a:t> de l’</a:t>
            </a:r>
            <a:r>
              <a:rPr lang="fr-FR" b="1" dirty="0" err="1"/>
              <a:t>évaluation</a:t>
            </a:r>
            <a:r>
              <a:rPr lang="fr-FR" b="1" dirty="0"/>
              <a:t>, </a:t>
            </a:r>
          </a:p>
          <a:p>
            <a:r>
              <a:rPr lang="fr-FR" b="1" dirty="0"/>
              <a:t>-  la </a:t>
            </a:r>
            <a:r>
              <a:rPr lang="fr-FR" b="1" dirty="0" err="1"/>
              <a:t>présence</a:t>
            </a:r>
            <a:r>
              <a:rPr lang="fr-FR" b="1" dirty="0"/>
              <a:t> de trois </a:t>
            </a:r>
            <a:r>
              <a:rPr lang="fr-FR" b="1" dirty="0" smtClean="0"/>
              <a:t>indicateurs à </a:t>
            </a:r>
            <a:r>
              <a:rPr lang="fr-FR" b="1" dirty="0" err="1" smtClean="0"/>
              <a:t>évaluer</a:t>
            </a:r>
            <a:r>
              <a:rPr lang="fr-FR" b="1" dirty="0" smtClean="0"/>
              <a:t>, </a:t>
            </a:r>
          </a:p>
          <a:p>
            <a:r>
              <a:rPr lang="fr-FR" b="1" dirty="0" smtClean="0"/>
              <a:t>-  la grille </a:t>
            </a:r>
            <a:r>
              <a:rPr lang="fr-FR" b="1" smtClean="0"/>
              <a:t>de répartition </a:t>
            </a:r>
            <a:r>
              <a:rPr lang="fr-FR" b="1" dirty="0" smtClean="0"/>
              <a:t>des points, </a:t>
            </a:r>
          </a:p>
          <a:p>
            <a:r>
              <a:rPr lang="fr-FR" b="1" dirty="0" smtClean="0"/>
              <a:t>-  les exemples de possibilité de renseignement d’items du socle commun, leur liste n’</a:t>
            </a:r>
            <a:r>
              <a:rPr lang="fr-FR" b="1" dirty="0" err="1" smtClean="0"/>
              <a:t>étant</a:t>
            </a:r>
            <a:r>
              <a:rPr lang="fr-FR" b="1" dirty="0" smtClean="0"/>
              <a:t> pas exhaustive.</a:t>
            </a:r>
            <a:br>
              <a:rPr lang="fr-FR" b="1" dirty="0" smtClean="0"/>
            </a:br>
            <a:endParaRPr lang="fr-FR" b="1" dirty="0" smtClean="0"/>
          </a:p>
          <a:p>
            <a:endParaRPr lang="fr-FR" dirty="0" smtClean="0"/>
          </a:p>
          <a:p>
            <a:endParaRPr lang="fr-FR" dirty="0"/>
          </a:p>
        </p:txBody>
      </p:sp>
      <p:sp>
        <p:nvSpPr>
          <p:cNvPr id="5" name="Espace réservé du pied de page 3"/>
          <p:cNvSpPr>
            <a:spLocks noGrp="1"/>
          </p:cNvSpPr>
          <p:nvPr>
            <p:ph type="ftr" sz="quarter" idx="11"/>
          </p:nvPr>
        </p:nvSpPr>
        <p:spPr>
          <a:xfrm>
            <a:off x="5153421" y="6356350"/>
            <a:ext cx="3531792"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2858414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538" y="272996"/>
            <a:ext cx="8229600" cy="1143000"/>
          </a:xfrm>
        </p:spPr>
        <p:txBody>
          <a:bodyPr/>
          <a:lstStyle/>
          <a:p>
            <a:r>
              <a:rPr lang="fr-FR" dirty="0" smtClean="0"/>
              <a:t>DNB EPS une nouvelle certification</a:t>
            </a:r>
            <a:endParaRPr lang="fr-FR" dirty="0"/>
          </a:p>
        </p:txBody>
      </p:sp>
      <p:sp>
        <p:nvSpPr>
          <p:cNvPr id="3" name="Espace réservé du contenu 2"/>
          <p:cNvSpPr>
            <a:spLocks noGrp="1"/>
          </p:cNvSpPr>
          <p:nvPr>
            <p:ph idx="1"/>
          </p:nvPr>
        </p:nvSpPr>
        <p:spPr/>
        <p:txBody>
          <a:bodyPr>
            <a:normAutofit fontScale="92500"/>
          </a:bodyPr>
          <a:lstStyle/>
          <a:p>
            <a:r>
              <a:rPr lang="fr-FR" dirty="0" smtClean="0"/>
              <a:t>Adapter les conditions de l’épreuve en fonction du contexte n’est pas adapter l’épreuve. L’objet d’évaluation doit rester identique en lien avec la compétence.</a:t>
            </a:r>
          </a:p>
          <a:p>
            <a:r>
              <a:rPr lang="fr-FR" dirty="0" smtClean="0"/>
              <a:t>Préserver l’équité de l’évaluation ( temps et moment  de passage, de répétition, de récupération…. identiques pour tous).</a:t>
            </a:r>
          </a:p>
          <a:p>
            <a:r>
              <a:rPr lang="fr-FR" dirty="0" smtClean="0"/>
              <a:t>L’élève est un candidat son histoire personnelle ne doit pas interférer avec l’évaluation, on certifie l’absence ou la présence d’un niveau de compétence.</a:t>
            </a:r>
            <a:endParaRPr lang="fr-FR" dirty="0"/>
          </a:p>
        </p:txBody>
      </p:sp>
      <p:sp>
        <p:nvSpPr>
          <p:cNvPr id="4" name="Espace réservé du pied de page 3"/>
          <p:cNvSpPr>
            <a:spLocks noGrp="1"/>
          </p:cNvSpPr>
          <p:nvPr>
            <p:ph type="ftr" sz="quarter" idx="11"/>
          </p:nvPr>
        </p:nvSpPr>
        <p:spPr/>
        <p:txBody>
          <a:bodyPr/>
          <a:lstStyle/>
          <a:p>
            <a:r>
              <a:rPr lang="fr-FR" smtClean="0"/>
              <a:t>Inspection pédagogique régionale de Lille en EPS </a:t>
            </a:r>
            <a:endParaRPr lang="fr-FR"/>
          </a:p>
        </p:txBody>
      </p:sp>
    </p:spTree>
    <p:extLst>
      <p:ext uri="{BB962C8B-B14F-4D97-AF65-F5344CB8AC3E}">
        <p14:creationId xmlns:p14="http://schemas.microsoft.com/office/powerpoint/2010/main" val="542085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DNB EPS une nouvelle certification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L’épreuve doit rester accessible à tous et permettre d’exprimer son niveau de compétence.</a:t>
            </a:r>
          </a:p>
          <a:p>
            <a:r>
              <a:rPr lang="fr-FR" dirty="0" smtClean="0"/>
              <a:t>Anticiper l’organisation ( matérielle, humaine) pour permettre l’évaluation de tous dans les mêmes conditions ( début fin de l’épreuve).</a:t>
            </a:r>
          </a:p>
          <a:p>
            <a:r>
              <a:rPr lang="fr-FR" dirty="0" smtClean="0"/>
              <a:t>On n’entraine pas les élèves à l’épreuve, on crée des dispositifs au fil du cycle, dans lesquels ils développeront une activité similaire. L’épreuve permet de constater un réinvestissement des savoirs appris</a:t>
            </a:r>
            <a:endParaRPr lang="fr-FR" dirty="0"/>
          </a:p>
        </p:txBody>
      </p:sp>
      <p:sp>
        <p:nvSpPr>
          <p:cNvPr id="4" name="Espace réservé du pied de page 3"/>
          <p:cNvSpPr>
            <a:spLocks noGrp="1"/>
          </p:cNvSpPr>
          <p:nvPr>
            <p:ph type="ftr" sz="quarter" idx="11"/>
          </p:nvPr>
        </p:nvSpPr>
        <p:spPr/>
        <p:txBody>
          <a:bodyPr/>
          <a:lstStyle/>
          <a:p>
            <a:r>
              <a:rPr lang="fr-FR" smtClean="0"/>
              <a:t>Inspection pédagogique régionale de Lille en EPS </a:t>
            </a:r>
            <a:endParaRPr lang="fr-FR"/>
          </a:p>
        </p:txBody>
      </p:sp>
    </p:spTree>
    <p:extLst>
      <p:ext uri="{BB962C8B-B14F-4D97-AF65-F5344CB8AC3E}">
        <p14:creationId xmlns:p14="http://schemas.microsoft.com/office/powerpoint/2010/main" val="1716940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DNB EPS une nouvelle certification</a:t>
            </a:r>
            <a:endParaRPr lang="fr-FR" dirty="0"/>
          </a:p>
        </p:txBody>
      </p:sp>
      <p:sp>
        <p:nvSpPr>
          <p:cNvPr id="3" name="Espace réservé du contenu 2"/>
          <p:cNvSpPr>
            <a:spLocks noGrp="1"/>
          </p:cNvSpPr>
          <p:nvPr>
            <p:ph idx="1"/>
          </p:nvPr>
        </p:nvSpPr>
        <p:spPr>
          <a:xfrm>
            <a:off x="739775" y="2770094"/>
            <a:ext cx="7945438" cy="3267169"/>
          </a:xfrm>
        </p:spPr>
        <p:txBody>
          <a:bodyPr>
            <a:normAutofit fontScale="92500" lnSpcReduction="10000"/>
          </a:bodyPr>
          <a:lstStyle/>
          <a:p>
            <a:r>
              <a:rPr lang="fr-FR" dirty="0" smtClean="0"/>
              <a:t>Tous les élèves doivent pouvoir entrer dans les tâches d’observation. Observer cela s’apprend.</a:t>
            </a:r>
          </a:p>
          <a:p>
            <a:r>
              <a:rPr lang="fr-FR" dirty="0" smtClean="0"/>
              <a:t>L’outil de notation doit résulter d’un travail collectif.</a:t>
            </a:r>
          </a:p>
          <a:p>
            <a:r>
              <a:rPr lang="fr-FR" dirty="0" smtClean="0"/>
              <a:t>Le référentiel n’est pas l’outil d’observation, celui-ci est à construire.</a:t>
            </a:r>
          </a:p>
          <a:p>
            <a:pPr lvl="0"/>
            <a:r>
              <a:rPr lang="fr-FR" dirty="0" smtClean="0"/>
              <a:t> </a:t>
            </a:r>
            <a:r>
              <a:rPr lang="fr-FR" dirty="0"/>
              <a:t>devoir en direct, sur un grand </a:t>
            </a:r>
            <a:r>
              <a:rPr lang="fr-FR" dirty="0" smtClean="0"/>
              <a:t>nombre d’élèves </a:t>
            </a:r>
            <a:r>
              <a:rPr lang="fr-FR" dirty="0"/>
              <a:t>et en temps restreint, </a:t>
            </a:r>
            <a:r>
              <a:rPr lang="fr-FR" dirty="0" smtClean="0"/>
              <a:t>observer, recueillir, interpréter, hiérarchiser </a:t>
            </a:r>
            <a:r>
              <a:rPr lang="fr-FR" dirty="0"/>
              <a:t>une multitude de données diverses issues l’hétérogénéité des prestations des </a:t>
            </a:r>
            <a:r>
              <a:rPr lang="fr-FR" dirty="0" smtClean="0"/>
              <a:t>élèves nécessitent de s’y préparer en amont collectivement.</a:t>
            </a:r>
            <a:endParaRPr lang="en-GB" dirty="0"/>
          </a:p>
          <a:p>
            <a:endParaRPr lang="fr-FR" dirty="0" smtClean="0"/>
          </a:p>
          <a:p>
            <a:endParaRPr lang="fr-FR" dirty="0" smtClean="0"/>
          </a:p>
        </p:txBody>
      </p:sp>
      <p:sp>
        <p:nvSpPr>
          <p:cNvPr id="4" name="Espace réservé du pied de page 3"/>
          <p:cNvSpPr>
            <a:spLocks noGrp="1"/>
          </p:cNvSpPr>
          <p:nvPr>
            <p:ph type="ftr" sz="quarter" idx="11"/>
          </p:nvPr>
        </p:nvSpPr>
        <p:spPr/>
        <p:txBody>
          <a:bodyPr/>
          <a:lstStyle/>
          <a:p>
            <a:r>
              <a:rPr lang="fr-FR" smtClean="0"/>
              <a:t>Inspection pédagogique régionale de Lille en EPS </a:t>
            </a:r>
            <a:endParaRPr lang="fr-FR"/>
          </a:p>
        </p:txBody>
      </p:sp>
    </p:spTree>
    <p:extLst>
      <p:ext uri="{BB962C8B-B14F-4D97-AF65-F5344CB8AC3E}">
        <p14:creationId xmlns:p14="http://schemas.microsoft.com/office/powerpoint/2010/main" val="627964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DNB EPS une nouvelle certification</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t>Il faut être attentif au fait que les </a:t>
            </a:r>
            <a:r>
              <a:rPr lang="fr-FR" dirty="0" smtClean="0"/>
              <a:t>pratiques évaluatives </a:t>
            </a:r>
            <a:r>
              <a:rPr lang="fr-FR" dirty="0"/>
              <a:t>se </a:t>
            </a:r>
            <a:r>
              <a:rPr lang="fr-FR" dirty="0" smtClean="0"/>
              <a:t>diversifient et se différencient </a:t>
            </a:r>
            <a:r>
              <a:rPr lang="fr-FR" dirty="0"/>
              <a:t>selon les typologies d’épreuves :</a:t>
            </a:r>
            <a:endParaRPr lang="en-GB" dirty="0"/>
          </a:p>
          <a:p>
            <a:pPr lvl="0"/>
            <a:r>
              <a:rPr lang="fr-FR" dirty="0"/>
              <a:t>épreuves </a:t>
            </a:r>
            <a:r>
              <a:rPr lang="fr-FR" dirty="0" err="1"/>
              <a:t>barêmées</a:t>
            </a:r>
            <a:r>
              <a:rPr lang="fr-FR" dirty="0"/>
              <a:t> ( natation, athlétisme …)</a:t>
            </a:r>
            <a:endParaRPr lang="en-GB" dirty="0"/>
          </a:p>
          <a:p>
            <a:pPr lvl="0"/>
            <a:r>
              <a:rPr lang="fr-FR" dirty="0"/>
              <a:t>épreuves à jugement codifié ( gym…)</a:t>
            </a:r>
            <a:endParaRPr lang="en-GB" dirty="0"/>
          </a:p>
          <a:p>
            <a:pPr lvl="0"/>
            <a:r>
              <a:rPr lang="fr-FR" dirty="0"/>
              <a:t>épreuves à score (ou le score n’est pas toujours pris en compte mais </a:t>
            </a:r>
            <a:r>
              <a:rPr lang="fr-FR" dirty="0" smtClean="0"/>
              <a:t>où </a:t>
            </a:r>
            <a:r>
              <a:rPr lang="fr-FR" dirty="0"/>
              <a:t>l’adversité détermine les comportements produits) : badminton, sports </a:t>
            </a:r>
            <a:r>
              <a:rPr lang="fr-FR" dirty="0" smtClean="0"/>
              <a:t>collectifs…</a:t>
            </a:r>
            <a:endParaRPr lang="en-GB" dirty="0"/>
          </a:p>
          <a:p>
            <a:pPr lvl="0"/>
            <a:r>
              <a:rPr lang="fr-FR" dirty="0"/>
              <a:t>épreuves à jugement « artistique. » </a:t>
            </a:r>
            <a:endParaRPr lang="en-GB" dirty="0"/>
          </a:p>
          <a:p>
            <a:endParaRPr lang="fr-FR" dirty="0"/>
          </a:p>
        </p:txBody>
      </p:sp>
      <p:sp>
        <p:nvSpPr>
          <p:cNvPr id="4" name="Espace réservé du pied de page 3"/>
          <p:cNvSpPr>
            <a:spLocks noGrp="1"/>
          </p:cNvSpPr>
          <p:nvPr>
            <p:ph type="ftr" sz="quarter" idx="11"/>
          </p:nvPr>
        </p:nvSpPr>
        <p:spPr/>
        <p:txBody>
          <a:bodyPr/>
          <a:lstStyle/>
          <a:p>
            <a:r>
              <a:rPr lang="fr-FR" smtClean="0"/>
              <a:t>Inspection pédagogique régionale de Lille en EPS </a:t>
            </a:r>
            <a:endParaRPr lang="fr-FR"/>
          </a:p>
        </p:txBody>
      </p:sp>
    </p:spTree>
    <p:extLst>
      <p:ext uri="{BB962C8B-B14F-4D97-AF65-F5344CB8AC3E}">
        <p14:creationId xmlns:p14="http://schemas.microsoft.com/office/powerpoint/2010/main" val="3300216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CONTINUITES et changements.</a:t>
            </a:r>
            <a:endParaRPr lang="fr-FR" dirty="0"/>
          </a:p>
        </p:txBody>
      </p:sp>
      <p:sp>
        <p:nvSpPr>
          <p:cNvPr id="3" name="Espace réservé du contenu 2"/>
          <p:cNvSpPr>
            <a:spLocks noGrp="1"/>
          </p:cNvSpPr>
          <p:nvPr>
            <p:ph idx="1"/>
          </p:nvPr>
        </p:nvSpPr>
        <p:spPr>
          <a:xfrm>
            <a:off x="739774" y="2479432"/>
            <a:ext cx="7947025" cy="3557832"/>
          </a:xfrm>
        </p:spPr>
        <p:txBody>
          <a:bodyPr>
            <a:normAutofit lnSpcReduction="10000"/>
          </a:bodyPr>
          <a:lstStyle/>
          <a:p>
            <a:r>
              <a:rPr lang="fr-FR" sz="2800" b="1" dirty="0" smtClean="0"/>
              <a:t>L’adaptation de l’école aux évolutions de la société</a:t>
            </a:r>
          </a:p>
          <a:p>
            <a:r>
              <a:rPr lang="fr-FR" sz="2800" b="1" dirty="0" smtClean="0"/>
              <a:t> L’adaptation de l’école  à la diversité croissante des élèves</a:t>
            </a:r>
          </a:p>
          <a:p>
            <a:r>
              <a:rPr lang="fr-FR" sz="2800" b="1" dirty="0" smtClean="0"/>
              <a:t>Le principe de réalité nécessite </a:t>
            </a:r>
            <a:r>
              <a:rPr lang="fr-FR" sz="2800" b="1" smtClean="0"/>
              <a:t>de faire des </a:t>
            </a:r>
            <a:r>
              <a:rPr lang="fr-FR" sz="2800" b="1" dirty="0" smtClean="0"/>
              <a:t>choix</a:t>
            </a:r>
          </a:p>
          <a:p>
            <a:r>
              <a:rPr lang="fr-FR" sz="2800" b="1" dirty="0" smtClean="0"/>
              <a:t>L’essentiel  : les acquis des élèves</a:t>
            </a:r>
          </a:p>
          <a:p>
            <a:endParaRPr lang="fr-FR" sz="2800" b="1" dirty="0" smtClean="0"/>
          </a:p>
          <a:p>
            <a:endParaRPr lang="fr-FR" b="1" dirty="0" smtClean="0"/>
          </a:p>
          <a:p>
            <a:pPr>
              <a:buNone/>
            </a:pPr>
            <a:endParaRPr lang="fr-FR" b="1" dirty="0" smtClean="0"/>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402461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0559" y="345140"/>
            <a:ext cx="8623489" cy="1334081"/>
          </a:xfrm>
        </p:spPr>
        <p:txBody>
          <a:bodyPr/>
          <a:lstStyle/>
          <a:p>
            <a:r>
              <a:rPr lang="fr-FR" dirty="0" smtClean="0"/>
              <a:t>2. Une rénovation de l’EPS achevée</a:t>
            </a:r>
            <a:endParaRPr lang="fr-FR" dirty="0"/>
          </a:p>
        </p:txBody>
      </p:sp>
      <p:sp>
        <p:nvSpPr>
          <p:cNvPr id="3" name="Espace réservé du contenu 2"/>
          <p:cNvSpPr>
            <a:spLocks noGrp="1"/>
          </p:cNvSpPr>
          <p:nvPr>
            <p:ph idx="1"/>
          </p:nvPr>
        </p:nvSpPr>
        <p:spPr>
          <a:xfrm>
            <a:off x="162430" y="2318613"/>
            <a:ext cx="8981570" cy="4402862"/>
          </a:xfrm>
        </p:spPr>
        <p:txBody>
          <a:bodyPr>
            <a:normAutofit fontScale="92500" lnSpcReduction="10000"/>
          </a:bodyPr>
          <a:lstStyle/>
          <a:p>
            <a:r>
              <a:rPr lang="fr-FR" sz="2400" b="1" dirty="0" smtClean="0"/>
              <a:t>Une réforme programmatique…</a:t>
            </a:r>
          </a:p>
          <a:p>
            <a:pPr lvl="1"/>
            <a:r>
              <a:rPr lang="fr-FR" sz="1700" i="1" dirty="0" smtClean="0"/>
              <a:t>Collège : BO spécial n°6 du 28 août 2008</a:t>
            </a:r>
          </a:p>
          <a:p>
            <a:pPr lvl="1"/>
            <a:r>
              <a:rPr lang="fr-FR" sz="1700" i="1" dirty="0" smtClean="0"/>
              <a:t>Lycée professionnel : BO spécial n°2 du 19 février 2009</a:t>
            </a:r>
          </a:p>
          <a:p>
            <a:pPr lvl="1"/>
            <a:r>
              <a:rPr lang="fr-FR" sz="1700" i="1" dirty="0" smtClean="0"/>
              <a:t>LEGT : BO spécial n°4 du 29 avril 2010</a:t>
            </a:r>
          </a:p>
          <a:p>
            <a:r>
              <a:rPr lang="fr-FR" sz="2400" b="1" dirty="0" smtClean="0"/>
              <a:t>…conçue sur la base d’une matrice commune…</a:t>
            </a:r>
            <a:endParaRPr lang="fr-FR" b="1" dirty="0" smtClean="0"/>
          </a:p>
          <a:p>
            <a:pPr lvl="1"/>
            <a:r>
              <a:rPr lang="fr-FR" sz="1700" i="1" dirty="0" smtClean="0"/>
              <a:t>Une finalité – 3 objectifs articulés</a:t>
            </a:r>
          </a:p>
          <a:p>
            <a:pPr lvl="1"/>
            <a:r>
              <a:rPr lang="fr-FR" sz="1700" i="1" dirty="0" smtClean="0"/>
              <a:t>Deux ensembles de compétences à construire (compétences propres et compétences méthodologiques et sociales)</a:t>
            </a:r>
          </a:p>
          <a:p>
            <a:pPr lvl="1"/>
            <a:r>
              <a:rPr lang="fr-FR" sz="1700" i="1" dirty="0" smtClean="0"/>
              <a:t>5 niveaux de compétences attendues</a:t>
            </a:r>
          </a:p>
          <a:p>
            <a:r>
              <a:rPr lang="fr-FR" b="1" dirty="0" smtClean="0"/>
              <a:t>…aboutissant à une réforme de la certification en EPS</a:t>
            </a:r>
          </a:p>
          <a:p>
            <a:pPr lvl="1"/>
            <a:r>
              <a:rPr lang="fr-FR" sz="1700" i="1" dirty="0" smtClean="0"/>
              <a:t>LP : arrêté du 15 juillet 2009 – BO n°31 du 27 août 2009</a:t>
            </a:r>
          </a:p>
          <a:p>
            <a:pPr lvl="1"/>
            <a:r>
              <a:rPr lang="fr-FR" sz="1700" i="1" dirty="0" smtClean="0"/>
              <a:t>LEGT : arrêté du 21 décembre 2011 – BO n°7 du 16 février 2012 – BO spécial n°5 du 19 juillet 2012</a:t>
            </a:r>
          </a:p>
          <a:p>
            <a:pPr lvl="1"/>
            <a:r>
              <a:rPr lang="fr-FR" sz="1700" i="1" dirty="0" smtClean="0"/>
              <a:t>Collège : note de service n°2012-096 du 22 juin 2012 – BO spécial n°5 du 19 juillet 2012</a:t>
            </a:r>
          </a:p>
          <a:p>
            <a:pPr lvl="1"/>
            <a:endParaRPr lang="fr-FR" dirty="0"/>
          </a:p>
        </p:txBody>
      </p:sp>
    </p:spTree>
    <p:extLst>
      <p:ext uri="{BB962C8B-B14F-4D97-AF65-F5344CB8AC3E}">
        <p14:creationId xmlns:p14="http://schemas.microsoft.com/office/powerpoint/2010/main" val="2870271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3. L’EPS au collège</a:t>
            </a:r>
            <a:endParaRPr lang="fr-FR" dirty="0"/>
          </a:p>
        </p:txBody>
      </p:sp>
      <p:sp>
        <p:nvSpPr>
          <p:cNvPr id="3" name="Espace réservé du contenu 2"/>
          <p:cNvSpPr>
            <a:spLocks noGrp="1"/>
          </p:cNvSpPr>
          <p:nvPr>
            <p:ph idx="1"/>
          </p:nvPr>
        </p:nvSpPr>
        <p:spPr>
          <a:xfrm>
            <a:off x="739774" y="2479432"/>
            <a:ext cx="7947025" cy="3557832"/>
          </a:xfrm>
        </p:spPr>
        <p:txBody>
          <a:bodyPr>
            <a:normAutofit fontScale="92500" lnSpcReduction="20000"/>
          </a:bodyPr>
          <a:lstStyle/>
          <a:p>
            <a:r>
              <a:rPr lang="fr-FR" b="1" dirty="0" smtClean="0"/>
              <a:t>4  Compétences Propres et 4 C. Méthodologiques et Sociales</a:t>
            </a:r>
            <a:r>
              <a:rPr lang="fr-FR" b="1" dirty="0"/>
              <a:t> </a:t>
            </a:r>
            <a:endParaRPr lang="fr-FR" b="1" dirty="0" smtClean="0"/>
          </a:p>
          <a:p>
            <a:pPr>
              <a:buNone/>
            </a:pPr>
            <a:r>
              <a:rPr lang="fr-FR" b="1" dirty="0" smtClean="0"/>
              <a:t>                      Compétences attendues : 26 APSA sur liste nationale 			                    + liste académique                                                                   			                    + 1 APSA établissement </a:t>
            </a:r>
          </a:p>
          <a:p>
            <a:r>
              <a:rPr lang="fr-FR" b="1" dirty="0" smtClean="0"/>
              <a:t>2 niveaux d’exigence dans les compétences attendues</a:t>
            </a:r>
          </a:p>
          <a:p>
            <a:r>
              <a:rPr lang="fr-FR" b="1" dirty="0" smtClean="0"/>
              <a:t>La programmation des activités doit permettre d’atteindre le niveau 2 dans chacun des 8 groupements d’activité définis</a:t>
            </a:r>
          </a:p>
          <a:p>
            <a:r>
              <a:rPr lang="fr-FR" b="1" dirty="0" smtClean="0"/>
              <a:t>Le projet pédagogique EPS, conçu en équipe, assure la mise en œuvre locale du programme et la construction d’outils communs</a:t>
            </a:r>
          </a:p>
          <a:p>
            <a:endParaRPr lang="fr-FR" b="1" dirty="0" smtClean="0"/>
          </a:p>
          <a:p>
            <a:endParaRPr lang="fr-FR" b="1" dirty="0" smtClean="0"/>
          </a:p>
          <a:p>
            <a:pPr>
              <a:buNone/>
            </a:pPr>
            <a:endParaRPr lang="fr-FR" b="1" dirty="0" smtClean="0"/>
          </a:p>
        </p:txBody>
      </p:sp>
      <p:sp>
        <p:nvSpPr>
          <p:cNvPr id="4" name="Espace réservé du pied de page 3"/>
          <p:cNvSpPr>
            <a:spLocks noGrp="1"/>
          </p:cNvSpPr>
          <p:nvPr>
            <p:ph type="ftr" sz="quarter" idx="11"/>
          </p:nvPr>
        </p:nvSpPr>
        <p:spPr/>
        <p:txBody>
          <a:bodyPr/>
          <a:lstStyle/>
          <a:p>
            <a:r>
              <a:rPr lang="fr-FR" smtClean="0"/>
              <a:t>Inspection pédagogique régionale de Lille en EPS</a:t>
            </a:r>
            <a:endParaRPr lang="fr-FR"/>
          </a:p>
        </p:txBody>
      </p:sp>
      <p:sp>
        <p:nvSpPr>
          <p:cNvPr id="5" name="Flèche droite rayée 4"/>
          <p:cNvSpPr/>
          <p:nvPr/>
        </p:nvSpPr>
        <p:spPr>
          <a:xfrm>
            <a:off x="1503484" y="2901462"/>
            <a:ext cx="615462" cy="334108"/>
          </a:xfrm>
          <a:prstGeom prst="stripedRightArrow">
            <a:avLst/>
          </a:prstGeom>
          <a:no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Espace réservé du numéro de diapositive 5"/>
          <p:cNvSpPr>
            <a:spLocks noGrp="1"/>
          </p:cNvSpPr>
          <p:nvPr>
            <p:ph type="sldNum" sz="quarter" idx="12"/>
          </p:nvPr>
        </p:nvSpPr>
        <p:spPr/>
        <p:txBody>
          <a:bodyPr/>
          <a:lstStyle/>
          <a:p>
            <a:fld id="{B1F6F920-7BEE-504D-AAAA-4A62B828A1E6}" type="slidenum">
              <a:rPr lang="fr-FR" smtClean="0"/>
              <a:pPr/>
              <a:t>4</a:t>
            </a:fld>
            <a:endParaRPr lang="fr-FR"/>
          </a:p>
        </p:txBody>
      </p:sp>
    </p:spTree>
    <p:extLst>
      <p:ext uri="{BB962C8B-B14F-4D97-AF65-F5344CB8AC3E}">
        <p14:creationId xmlns:p14="http://schemas.microsoft.com/office/powerpoint/2010/main" val="2580737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0"/>
            <a:ext cx="8229600" cy="1404637"/>
          </a:xfrm>
        </p:spPr>
        <p:txBody>
          <a:bodyPr/>
          <a:lstStyle/>
          <a:p>
            <a:r>
              <a:rPr lang="fr-FR" dirty="0" smtClean="0"/>
              <a:t>4. DNB EPS, une nouvelle certification</a:t>
            </a:r>
            <a:endParaRPr lang="fr-FR" dirty="0"/>
          </a:p>
        </p:txBody>
      </p:sp>
      <p:sp>
        <p:nvSpPr>
          <p:cNvPr id="3" name="Espace réservé du contenu 2"/>
          <p:cNvSpPr>
            <a:spLocks noGrp="1"/>
          </p:cNvSpPr>
          <p:nvPr>
            <p:ph idx="1"/>
          </p:nvPr>
        </p:nvSpPr>
        <p:spPr>
          <a:xfrm>
            <a:off x="457200" y="2770094"/>
            <a:ext cx="8229599" cy="3267169"/>
          </a:xfrm>
        </p:spPr>
        <p:txBody>
          <a:bodyPr/>
          <a:lstStyle/>
          <a:p>
            <a:pPr marL="0" indent="0">
              <a:buNone/>
            </a:pPr>
            <a:r>
              <a:rPr lang="fr-FR" b="1" dirty="0" smtClean="0"/>
              <a:t>1. DEFINITION DU CHAMP DE L’EVALUATION.</a:t>
            </a:r>
          </a:p>
          <a:p>
            <a:r>
              <a:rPr lang="fr-FR" b="1" dirty="0" smtClean="0"/>
              <a:t>L’évaluation au DNB fait partie intégrante du projet pédagogique.</a:t>
            </a:r>
          </a:p>
          <a:p>
            <a:r>
              <a:rPr lang="fr-FR" b="1" dirty="0" smtClean="0"/>
              <a:t>L’évaluation rend compte de l’acquisition des compétences propres à l’EPS et des compétences méthodologiques et sociales.</a:t>
            </a:r>
          </a:p>
          <a:p>
            <a:pPr marL="0" indent="0">
              <a:buNone/>
            </a:pPr>
            <a:endParaRPr lang="fr-FR" b="1" dirty="0"/>
          </a:p>
        </p:txBody>
      </p:sp>
      <p:sp>
        <p:nvSpPr>
          <p:cNvPr id="5" name="Espace réservé du pied de page 3"/>
          <p:cNvSpPr>
            <a:spLocks noGrp="1"/>
          </p:cNvSpPr>
          <p:nvPr>
            <p:ph type="ftr" sz="quarter" idx="11"/>
          </p:nvPr>
        </p:nvSpPr>
        <p:spPr>
          <a:xfrm>
            <a:off x="5035291" y="6356350"/>
            <a:ext cx="3649922"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1741456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1"/>
            <a:ext cx="8229600" cy="1441816"/>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599210"/>
            <a:ext cx="8387783" cy="3632986"/>
          </a:xfrm>
        </p:spPr>
        <p:txBody>
          <a:bodyPr>
            <a:normAutofit fontScale="92500" lnSpcReduction="10000"/>
          </a:bodyPr>
          <a:lstStyle/>
          <a:p>
            <a:pPr marL="0" indent="0">
              <a:buNone/>
            </a:pPr>
            <a:r>
              <a:rPr lang="fr-FR" b="1" dirty="0" smtClean="0"/>
              <a:t>1. DEFINITION DU CHAMP D’EVALUATION (suite)</a:t>
            </a:r>
          </a:p>
          <a:p>
            <a:r>
              <a:rPr lang="fr-FR" b="1" dirty="0" smtClean="0"/>
              <a:t>Chaque élève doit avoir atteint le N2 des compétences attendues par le programme dans chacune des CP EPS</a:t>
            </a:r>
          </a:p>
          <a:p>
            <a:r>
              <a:rPr lang="fr-FR" b="1" dirty="0" smtClean="0"/>
              <a:t>La note EPS DNB résulte des évaluations effectuées dans 3 APSA relevant de 3 CP EPS différentes.</a:t>
            </a:r>
          </a:p>
          <a:p>
            <a:r>
              <a:rPr lang="fr-FR" b="1" dirty="0" smtClean="0"/>
              <a:t>Une seule des APSA  utilisées pour l’évaluation chiffrée peut-être choisie sur la liste académique (arrêtée par le recteur). Les autres sont issues de la liste nationale.</a:t>
            </a:r>
          </a:p>
          <a:p>
            <a:r>
              <a:rPr lang="fr-FR" b="1" dirty="0" smtClean="0"/>
              <a:t>Liste académique: </a:t>
            </a:r>
            <a:r>
              <a:rPr lang="fr-FR" b="1" i="1" dirty="0" smtClean="0"/>
              <a:t>Judo, </a:t>
            </a:r>
            <a:r>
              <a:rPr lang="fr-FR" b="1" i="1" dirty="0" err="1" smtClean="0"/>
              <a:t>Ultimate</a:t>
            </a:r>
            <a:r>
              <a:rPr lang="fr-FR" b="1" i="1" dirty="0" smtClean="0"/>
              <a:t>, Hockey.</a:t>
            </a:r>
            <a:endParaRPr lang="fr-FR" b="1" i="1" dirty="0"/>
          </a:p>
        </p:txBody>
      </p:sp>
      <p:sp>
        <p:nvSpPr>
          <p:cNvPr id="5" name="Espace réservé du pied de page 3"/>
          <p:cNvSpPr>
            <a:spLocks noGrp="1"/>
          </p:cNvSpPr>
          <p:nvPr>
            <p:ph type="ftr" sz="quarter" idx="11"/>
          </p:nvPr>
        </p:nvSpPr>
        <p:spPr>
          <a:xfrm>
            <a:off x="5138655" y="6356350"/>
            <a:ext cx="3546558" cy="365125"/>
          </a:xfrm>
        </p:spPr>
        <p:txBody>
          <a:bodyPr/>
          <a:lstStyle/>
          <a:p>
            <a:r>
              <a:rPr lang="fr-FR" dirty="0"/>
              <a:t>Inspection pédagogique régionale de Lille en EPS</a:t>
            </a:r>
          </a:p>
          <a:p>
            <a:endParaRPr lang="fr-FR" dirty="0"/>
          </a:p>
        </p:txBody>
      </p:sp>
    </p:spTree>
    <p:extLst>
      <p:ext uri="{BB962C8B-B14F-4D97-AF65-F5344CB8AC3E}">
        <p14:creationId xmlns:p14="http://schemas.microsoft.com/office/powerpoint/2010/main" val="3335959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sz="3200" dirty="0" smtClean="0"/>
              <a:t>A titre d’illustrations :</a:t>
            </a:r>
            <a:endParaRPr lang="fr-FR" sz="3200" dirty="0"/>
          </a:p>
        </p:txBody>
      </p:sp>
      <p:graphicFrame>
        <p:nvGraphicFramePr>
          <p:cNvPr id="5" name="Espace réservé du contenu 4"/>
          <p:cNvGraphicFramePr>
            <a:graphicFrameLocks noGrp="1"/>
          </p:cNvGraphicFramePr>
          <p:nvPr>
            <p:ph idx="1"/>
          </p:nvPr>
        </p:nvGraphicFramePr>
        <p:xfrm>
          <a:off x="457200" y="2306003"/>
          <a:ext cx="8376739" cy="3535679"/>
        </p:xfrm>
        <a:graphic>
          <a:graphicData uri="http://schemas.openxmlformats.org/drawingml/2006/table">
            <a:tbl>
              <a:tblPr firstRow="1" bandRow="1">
                <a:tableStyleId>{5C22544A-7EE6-4342-B048-85BDC9FD1C3A}</a:tableStyleId>
              </a:tblPr>
              <a:tblGrid>
                <a:gridCol w="1459735"/>
                <a:gridCol w="1972465"/>
                <a:gridCol w="1593843"/>
                <a:gridCol w="1675348"/>
                <a:gridCol w="1675348"/>
              </a:tblGrid>
              <a:tr h="204467">
                <a:tc gridSpan="5">
                  <a:txBody>
                    <a:bodyPr/>
                    <a:lstStyle/>
                    <a:p>
                      <a:r>
                        <a:rPr lang="fr-FR" dirty="0" smtClean="0"/>
                        <a:t>Proposition n°1</a:t>
                      </a:r>
                      <a:r>
                        <a:rPr lang="fr-FR" baseline="0" dirty="0" smtClean="0"/>
                        <a:t> :</a:t>
                      </a:r>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r h="204467">
                <a:tc>
                  <a:txBody>
                    <a:bodyPr/>
                    <a:lstStyle/>
                    <a:p>
                      <a:endParaRPr lang="fr-FR" dirty="0"/>
                    </a:p>
                  </a:txBody>
                  <a:tcPr/>
                </a:tc>
                <a:tc>
                  <a:txBody>
                    <a:bodyPr/>
                    <a:lstStyle/>
                    <a:p>
                      <a:pPr algn="ctr"/>
                      <a:r>
                        <a:rPr lang="fr-FR" b="1" dirty="0" smtClean="0"/>
                        <a:t>CP 1</a:t>
                      </a:r>
                      <a:endParaRPr lang="fr-FR" b="1" dirty="0"/>
                    </a:p>
                  </a:txBody>
                  <a:tcPr/>
                </a:tc>
                <a:tc>
                  <a:txBody>
                    <a:bodyPr/>
                    <a:lstStyle/>
                    <a:p>
                      <a:pPr algn="ctr"/>
                      <a:r>
                        <a:rPr lang="fr-FR" b="1" dirty="0" smtClean="0"/>
                        <a:t>CP 2</a:t>
                      </a:r>
                      <a:endParaRPr lang="fr-FR" b="1" dirty="0"/>
                    </a:p>
                  </a:txBody>
                  <a:tcPr/>
                </a:tc>
                <a:tc>
                  <a:txBody>
                    <a:bodyPr/>
                    <a:lstStyle/>
                    <a:p>
                      <a:pPr algn="ctr"/>
                      <a:r>
                        <a:rPr lang="fr-FR" b="1" dirty="0" smtClean="0"/>
                        <a:t>CP 3</a:t>
                      </a:r>
                      <a:endParaRPr lang="fr-FR" b="1" dirty="0"/>
                    </a:p>
                  </a:txBody>
                  <a:tcPr/>
                </a:tc>
                <a:tc>
                  <a:txBody>
                    <a:bodyPr/>
                    <a:lstStyle/>
                    <a:p>
                      <a:pPr algn="ctr"/>
                      <a:r>
                        <a:rPr lang="fr-FR" b="1" dirty="0" smtClean="0"/>
                        <a:t>CP 4</a:t>
                      </a:r>
                      <a:endParaRPr lang="fr-FR" b="1" dirty="0"/>
                    </a:p>
                  </a:txBody>
                  <a:tcPr/>
                </a:tc>
              </a:tr>
              <a:tr h="352916">
                <a:tc>
                  <a:txBody>
                    <a:bodyPr/>
                    <a:lstStyle/>
                    <a:p>
                      <a:endParaRPr lang="fr-FR" sz="1600" b="1" dirty="0" smtClean="0"/>
                    </a:p>
                    <a:p>
                      <a:r>
                        <a:rPr lang="fr-FR" sz="1600" b="1" dirty="0" smtClean="0"/>
                        <a:t>8  APSA</a:t>
                      </a:r>
                    </a:p>
                    <a:p>
                      <a:r>
                        <a:rPr lang="fr-FR" sz="1600" b="1" dirty="0" smtClean="0"/>
                        <a:t>programmées</a:t>
                      </a:r>
                      <a:endParaRPr lang="fr-FR" sz="1600" b="1" dirty="0"/>
                    </a:p>
                  </a:txBody>
                  <a:tcPr/>
                </a:tc>
                <a:tc>
                  <a:txBody>
                    <a:bodyPr/>
                    <a:lstStyle/>
                    <a:p>
                      <a:endParaRPr lang="fr-FR" sz="1800" dirty="0" smtClean="0"/>
                    </a:p>
                    <a:p>
                      <a:r>
                        <a:rPr lang="fr-FR" sz="1800" dirty="0" smtClean="0"/>
                        <a:t>Demi-fond </a:t>
                      </a:r>
                      <a:r>
                        <a:rPr lang="fr-FR" sz="1800" baseline="0" dirty="0" smtClean="0"/>
                        <a:t>  </a:t>
                      </a:r>
                      <a:r>
                        <a:rPr lang="fr-FR" sz="1800" dirty="0" smtClean="0"/>
                        <a:t> N2</a:t>
                      </a:r>
                    </a:p>
                    <a:p>
                      <a:endParaRPr lang="fr-FR" sz="1800" dirty="0" smtClean="0"/>
                    </a:p>
                    <a:p>
                      <a:r>
                        <a:rPr lang="fr-FR" sz="1600" dirty="0" smtClean="0"/>
                        <a:t>Natation longue</a:t>
                      </a:r>
                      <a:r>
                        <a:rPr lang="fr-FR" sz="1600" baseline="0" dirty="0" smtClean="0"/>
                        <a:t> </a:t>
                      </a:r>
                      <a:r>
                        <a:rPr lang="fr-FR" sz="1800" dirty="0" smtClean="0"/>
                        <a:t>N2</a:t>
                      </a:r>
                    </a:p>
                    <a:p>
                      <a:endParaRPr lang="fr-FR" sz="1800" dirty="0"/>
                    </a:p>
                  </a:txBody>
                  <a:tcPr/>
                </a:tc>
                <a:tc>
                  <a:txBody>
                    <a:bodyPr/>
                    <a:lstStyle/>
                    <a:p>
                      <a:endParaRPr lang="fr-FR" sz="1800" dirty="0" smtClean="0"/>
                    </a:p>
                    <a:p>
                      <a:r>
                        <a:rPr lang="fr-FR" sz="1800" dirty="0" smtClean="0"/>
                        <a:t>C.O.     </a:t>
                      </a:r>
                      <a:r>
                        <a:rPr lang="fr-FR" sz="1800" baseline="0" dirty="0" smtClean="0"/>
                        <a:t> N2</a:t>
                      </a:r>
                      <a:endParaRPr lang="fr-FR" sz="1800" dirty="0"/>
                    </a:p>
                  </a:txBody>
                  <a:tcPr/>
                </a:tc>
                <a:tc>
                  <a:txBody>
                    <a:bodyPr/>
                    <a:lstStyle/>
                    <a:p>
                      <a:endParaRPr lang="fr-FR" sz="1800" dirty="0" smtClean="0"/>
                    </a:p>
                    <a:p>
                      <a:r>
                        <a:rPr lang="fr-FR" sz="1800" dirty="0" smtClean="0"/>
                        <a:t>Cirque</a:t>
                      </a:r>
                      <a:r>
                        <a:rPr lang="fr-FR" sz="1800" baseline="0" dirty="0" smtClean="0"/>
                        <a:t>     N2</a:t>
                      </a:r>
                    </a:p>
                    <a:p>
                      <a:endParaRPr lang="fr-FR" sz="1800" baseline="0" dirty="0" smtClean="0"/>
                    </a:p>
                    <a:p>
                      <a:r>
                        <a:rPr lang="fr-FR" sz="1800" baseline="0" dirty="0" smtClean="0"/>
                        <a:t>Gym        N2</a:t>
                      </a:r>
                      <a:endParaRPr lang="fr-FR" sz="1800" dirty="0"/>
                    </a:p>
                  </a:txBody>
                  <a:tcPr/>
                </a:tc>
                <a:tc>
                  <a:txBody>
                    <a:bodyPr/>
                    <a:lstStyle/>
                    <a:p>
                      <a:endParaRPr lang="fr-FR" sz="1800" dirty="0" smtClean="0"/>
                    </a:p>
                    <a:p>
                      <a:r>
                        <a:rPr lang="fr-FR" sz="1800" dirty="0" smtClean="0"/>
                        <a:t>Volley     N2</a:t>
                      </a:r>
                    </a:p>
                    <a:p>
                      <a:endParaRPr lang="fr-FR" sz="1800" dirty="0" smtClean="0"/>
                    </a:p>
                    <a:p>
                      <a:r>
                        <a:rPr lang="fr-FR" sz="1800" dirty="0" smtClean="0"/>
                        <a:t>Basket     N2</a:t>
                      </a:r>
                    </a:p>
                    <a:p>
                      <a:endParaRPr lang="fr-FR" sz="1800" dirty="0" smtClean="0"/>
                    </a:p>
                    <a:p>
                      <a:r>
                        <a:rPr lang="fr-FR" sz="1800" dirty="0" smtClean="0"/>
                        <a:t>Judo        N2</a:t>
                      </a:r>
                      <a:endParaRPr lang="fr-FR" sz="1800" dirty="0"/>
                    </a:p>
                  </a:txBody>
                  <a:tcPr/>
                </a:tc>
              </a:tr>
              <a:tr h="352916">
                <a:tc>
                  <a:txBody>
                    <a:bodyPr/>
                    <a:lstStyle/>
                    <a:p>
                      <a:endParaRPr lang="fr-FR" sz="1600" b="1" dirty="0" smtClean="0">
                        <a:solidFill>
                          <a:schemeClr val="tx1"/>
                        </a:solidFill>
                      </a:endParaRPr>
                    </a:p>
                    <a:p>
                      <a:r>
                        <a:rPr lang="fr-FR" sz="1600" b="1" dirty="0" smtClean="0">
                          <a:solidFill>
                            <a:schemeClr val="tx1"/>
                          </a:solidFill>
                        </a:rPr>
                        <a:t>3  APSA</a:t>
                      </a:r>
                    </a:p>
                    <a:p>
                      <a:r>
                        <a:rPr lang="fr-FR" sz="1600" b="1" dirty="0" smtClean="0">
                          <a:solidFill>
                            <a:schemeClr val="tx1"/>
                          </a:solidFill>
                        </a:rPr>
                        <a:t>certifiées</a:t>
                      </a:r>
                    </a:p>
                    <a:p>
                      <a:endParaRPr lang="fr-FR" sz="1600" b="1" dirty="0">
                        <a:solidFill>
                          <a:schemeClr val="tx1"/>
                        </a:solidFill>
                      </a:endParaRPr>
                    </a:p>
                  </a:txBody>
                  <a:tcPr/>
                </a:tc>
                <a:tc>
                  <a:txBody>
                    <a:bodyPr/>
                    <a:lstStyle/>
                    <a:p>
                      <a:pPr algn="l"/>
                      <a:endParaRPr lang="fr-FR" dirty="0" smtClean="0">
                        <a:solidFill>
                          <a:schemeClr val="tx1"/>
                        </a:solidFill>
                      </a:endParaRPr>
                    </a:p>
                    <a:p>
                      <a:pPr algn="l"/>
                      <a:r>
                        <a:rPr lang="fr-FR" dirty="0" smtClean="0">
                          <a:solidFill>
                            <a:schemeClr val="tx1"/>
                          </a:solidFill>
                        </a:rPr>
                        <a:t>Demi-fond  N2</a:t>
                      </a:r>
                      <a:endParaRPr lang="fr-FR" dirty="0">
                        <a:solidFill>
                          <a:schemeClr val="tx1"/>
                        </a:solidFill>
                      </a:endParaRPr>
                    </a:p>
                  </a:txBody>
                  <a:tcPr/>
                </a:tc>
                <a:tc>
                  <a:txBody>
                    <a:bodyPr/>
                    <a:lstStyle/>
                    <a:p>
                      <a:pPr algn="l"/>
                      <a:endParaRPr lang="fr-FR" dirty="0" smtClean="0">
                        <a:solidFill>
                          <a:schemeClr val="tx1"/>
                        </a:solidFill>
                      </a:endParaRPr>
                    </a:p>
                    <a:p>
                      <a:pPr algn="l"/>
                      <a:r>
                        <a:rPr lang="fr-FR" dirty="0" smtClean="0">
                          <a:solidFill>
                            <a:schemeClr val="tx1"/>
                          </a:solidFill>
                        </a:rPr>
                        <a:t>C.O.</a:t>
                      </a:r>
                      <a:r>
                        <a:rPr lang="fr-FR" baseline="0" dirty="0" smtClean="0">
                          <a:solidFill>
                            <a:schemeClr val="tx1"/>
                          </a:solidFill>
                        </a:rPr>
                        <a:t>         N2</a:t>
                      </a:r>
                      <a:endParaRPr lang="fr-FR" dirty="0" smtClean="0">
                        <a:solidFill>
                          <a:schemeClr val="tx1"/>
                        </a:solidFill>
                      </a:endParaRPr>
                    </a:p>
                  </a:txBody>
                  <a:tcPr/>
                </a:tc>
                <a:tc>
                  <a:txBody>
                    <a:bodyPr/>
                    <a:lstStyle/>
                    <a:p>
                      <a:pPr algn="l"/>
                      <a:endParaRPr lang="fr-FR" dirty="0" smtClean="0">
                        <a:solidFill>
                          <a:schemeClr val="tx1"/>
                        </a:solidFill>
                      </a:endParaRPr>
                    </a:p>
                  </a:txBody>
                  <a:tcPr/>
                </a:tc>
                <a:tc>
                  <a:txBody>
                    <a:bodyPr/>
                    <a:lstStyle/>
                    <a:p>
                      <a:pPr algn="l"/>
                      <a:endParaRPr lang="fr-FR" dirty="0" smtClean="0">
                        <a:solidFill>
                          <a:schemeClr val="tx1"/>
                        </a:solidFill>
                      </a:endParaRPr>
                    </a:p>
                    <a:p>
                      <a:pPr algn="l"/>
                      <a:r>
                        <a:rPr lang="fr-FR" dirty="0" smtClean="0">
                          <a:solidFill>
                            <a:schemeClr val="tx1"/>
                          </a:solidFill>
                        </a:rPr>
                        <a:t>Judo      N2</a:t>
                      </a:r>
                      <a:endParaRPr lang="fr-FR" dirty="0">
                        <a:solidFill>
                          <a:schemeClr val="tx1"/>
                        </a:solidFill>
                      </a:endParaRPr>
                    </a:p>
                  </a:txBody>
                  <a:tcPr/>
                </a:tc>
              </a:tr>
            </a:tbl>
          </a:graphicData>
        </a:graphic>
      </p:graphicFrame>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sz="3200" dirty="0" smtClean="0"/>
              <a:t>A titre d’illustration</a:t>
            </a:r>
            <a:endParaRPr lang="fr-FR" sz="3200" dirty="0"/>
          </a:p>
        </p:txBody>
      </p:sp>
      <p:graphicFrame>
        <p:nvGraphicFramePr>
          <p:cNvPr id="5" name="Espace réservé du contenu 4"/>
          <p:cNvGraphicFramePr>
            <a:graphicFrameLocks noGrp="1"/>
          </p:cNvGraphicFramePr>
          <p:nvPr>
            <p:ph idx="1"/>
          </p:nvPr>
        </p:nvGraphicFramePr>
        <p:xfrm>
          <a:off x="457200" y="2159306"/>
          <a:ext cx="8444429" cy="3879956"/>
        </p:xfrm>
        <a:graphic>
          <a:graphicData uri="http://schemas.openxmlformats.org/drawingml/2006/table">
            <a:tbl>
              <a:tblPr firstRow="1" bandRow="1">
                <a:tableStyleId>{5C22544A-7EE6-4342-B048-85BDC9FD1C3A}</a:tableStyleId>
              </a:tblPr>
              <a:tblGrid>
                <a:gridCol w="1540033"/>
                <a:gridCol w="1991046"/>
                <a:gridCol w="1408299"/>
                <a:gridCol w="1720318"/>
                <a:gridCol w="1784733"/>
              </a:tblGrid>
              <a:tr h="500839">
                <a:tc gridSpan="5">
                  <a:txBody>
                    <a:bodyPr/>
                    <a:lstStyle/>
                    <a:p>
                      <a:r>
                        <a:rPr lang="fr-FR" dirty="0" smtClean="0"/>
                        <a:t>Proposition n°2</a:t>
                      </a:r>
                      <a:r>
                        <a:rPr lang="fr-FR" baseline="0" dirty="0" smtClean="0"/>
                        <a:t> :</a:t>
                      </a:r>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r h="500839">
                <a:tc>
                  <a:txBody>
                    <a:bodyPr/>
                    <a:lstStyle/>
                    <a:p>
                      <a:endParaRPr lang="fr-FR"/>
                    </a:p>
                  </a:txBody>
                  <a:tcPr/>
                </a:tc>
                <a:tc>
                  <a:txBody>
                    <a:bodyPr/>
                    <a:lstStyle/>
                    <a:p>
                      <a:pPr algn="ctr"/>
                      <a:r>
                        <a:rPr lang="fr-FR" b="1" dirty="0" smtClean="0"/>
                        <a:t>CP 1</a:t>
                      </a:r>
                      <a:endParaRPr lang="fr-FR" b="1" dirty="0"/>
                    </a:p>
                  </a:txBody>
                  <a:tcPr/>
                </a:tc>
                <a:tc>
                  <a:txBody>
                    <a:bodyPr/>
                    <a:lstStyle/>
                    <a:p>
                      <a:pPr algn="ctr"/>
                      <a:r>
                        <a:rPr lang="fr-FR" b="1" dirty="0" smtClean="0"/>
                        <a:t>CP 2</a:t>
                      </a:r>
                      <a:endParaRPr lang="fr-FR" b="1" dirty="0"/>
                    </a:p>
                  </a:txBody>
                  <a:tcPr/>
                </a:tc>
                <a:tc>
                  <a:txBody>
                    <a:bodyPr/>
                    <a:lstStyle/>
                    <a:p>
                      <a:pPr algn="ctr"/>
                      <a:r>
                        <a:rPr lang="fr-FR" b="1" dirty="0" smtClean="0"/>
                        <a:t>CP 3</a:t>
                      </a:r>
                      <a:endParaRPr lang="fr-FR" b="1" dirty="0"/>
                    </a:p>
                  </a:txBody>
                  <a:tcPr/>
                </a:tc>
                <a:tc>
                  <a:txBody>
                    <a:bodyPr/>
                    <a:lstStyle/>
                    <a:p>
                      <a:pPr algn="ctr"/>
                      <a:r>
                        <a:rPr lang="fr-FR" b="1" dirty="0" smtClean="0"/>
                        <a:t>CP 4</a:t>
                      </a:r>
                      <a:endParaRPr lang="fr-FR" b="1" dirty="0"/>
                    </a:p>
                  </a:txBody>
                  <a:tcPr/>
                </a:tc>
              </a:tr>
              <a:tr h="500839">
                <a:tc>
                  <a:txBody>
                    <a:bodyPr/>
                    <a:lstStyle/>
                    <a:p>
                      <a:endParaRPr lang="fr-FR" sz="1600" b="1" dirty="0" smtClean="0"/>
                    </a:p>
                    <a:p>
                      <a:r>
                        <a:rPr lang="fr-FR" sz="1600" b="1" dirty="0" smtClean="0"/>
                        <a:t>5  APSA</a:t>
                      </a:r>
                    </a:p>
                    <a:p>
                      <a:r>
                        <a:rPr lang="fr-FR" sz="1600" b="1" dirty="0" smtClean="0"/>
                        <a:t>programmées</a:t>
                      </a:r>
                      <a:endParaRPr lang="fr-FR" sz="1600" b="1" dirty="0"/>
                    </a:p>
                  </a:txBody>
                  <a:tcPr/>
                </a:tc>
                <a:tc>
                  <a:txBody>
                    <a:bodyPr/>
                    <a:lstStyle/>
                    <a:p>
                      <a:endParaRPr lang="fr-FR" sz="1800" dirty="0" smtClean="0"/>
                    </a:p>
                    <a:p>
                      <a:r>
                        <a:rPr lang="fr-FR" sz="1800" dirty="0" smtClean="0"/>
                        <a:t>Relais vitesse</a:t>
                      </a:r>
                      <a:r>
                        <a:rPr lang="fr-FR" sz="1800" baseline="0" dirty="0" smtClean="0"/>
                        <a:t>  </a:t>
                      </a:r>
                      <a:r>
                        <a:rPr lang="fr-FR" sz="1800" dirty="0" smtClean="0"/>
                        <a:t>N2</a:t>
                      </a:r>
                    </a:p>
                    <a:p>
                      <a:endParaRPr lang="fr-FR" sz="1800" dirty="0" smtClean="0"/>
                    </a:p>
                    <a:p>
                      <a:r>
                        <a:rPr lang="fr-FR" sz="1800" dirty="0" smtClean="0"/>
                        <a:t>Multi-bond</a:t>
                      </a:r>
                      <a:r>
                        <a:rPr lang="fr-FR" sz="1800" baseline="0" dirty="0" smtClean="0"/>
                        <a:t>    N2</a:t>
                      </a:r>
                      <a:endParaRPr lang="fr-FR" sz="1800" dirty="0" smtClean="0"/>
                    </a:p>
                    <a:p>
                      <a:endParaRPr lang="fr-FR" sz="1800" dirty="0" smtClean="0"/>
                    </a:p>
                  </a:txBody>
                  <a:tcPr/>
                </a:tc>
                <a:tc>
                  <a:txBody>
                    <a:bodyPr/>
                    <a:lstStyle/>
                    <a:p>
                      <a:endParaRPr lang="fr-FR" sz="1800" dirty="0" smtClean="0"/>
                    </a:p>
                  </a:txBody>
                  <a:tcPr/>
                </a:tc>
                <a:tc>
                  <a:txBody>
                    <a:bodyPr/>
                    <a:lstStyle/>
                    <a:p>
                      <a:endParaRPr lang="fr-FR" sz="1800" dirty="0" smtClean="0"/>
                    </a:p>
                    <a:p>
                      <a:r>
                        <a:rPr lang="fr-FR" sz="1800" baseline="0" dirty="0" err="1" smtClean="0"/>
                        <a:t>Acrosport</a:t>
                      </a:r>
                      <a:r>
                        <a:rPr lang="fr-FR" sz="1800" baseline="0" dirty="0" smtClean="0"/>
                        <a:t>   N2</a:t>
                      </a:r>
                      <a:endParaRPr lang="fr-FR" sz="1800" dirty="0"/>
                    </a:p>
                  </a:txBody>
                  <a:tcPr/>
                </a:tc>
                <a:tc>
                  <a:txBody>
                    <a:bodyPr/>
                    <a:lstStyle/>
                    <a:p>
                      <a:endParaRPr lang="fr-FR" sz="1800" dirty="0" smtClean="0"/>
                    </a:p>
                    <a:p>
                      <a:r>
                        <a:rPr lang="fr-FR" sz="1800" dirty="0" smtClean="0"/>
                        <a:t>Badminton</a:t>
                      </a:r>
                      <a:r>
                        <a:rPr lang="fr-FR" sz="1800" baseline="0" dirty="0" smtClean="0"/>
                        <a:t>  N2</a:t>
                      </a:r>
                      <a:endParaRPr lang="fr-FR" sz="1800" dirty="0" smtClean="0"/>
                    </a:p>
                    <a:p>
                      <a:endParaRPr lang="fr-FR" sz="1800" dirty="0" smtClean="0"/>
                    </a:p>
                    <a:p>
                      <a:r>
                        <a:rPr lang="fr-FR" sz="1800" dirty="0" smtClean="0"/>
                        <a:t>Hockey   </a:t>
                      </a:r>
                      <a:r>
                        <a:rPr lang="fr-FR" sz="1800" baseline="0" dirty="0" smtClean="0"/>
                        <a:t>   </a:t>
                      </a:r>
                      <a:r>
                        <a:rPr lang="fr-FR" sz="1800" dirty="0" smtClean="0"/>
                        <a:t> N2</a:t>
                      </a:r>
                      <a:endParaRPr lang="fr-FR" sz="1800" dirty="0"/>
                    </a:p>
                  </a:txBody>
                  <a:tcPr/>
                </a:tc>
              </a:tr>
              <a:tr h="500839">
                <a:tc>
                  <a:txBody>
                    <a:bodyPr/>
                    <a:lstStyle/>
                    <a:p>
                      <a:r>
                        <a:rPr lang="fr-FR" sz="1800" b="1" dirty="0" smtClean="0">
                          <a:solidFill>
                            <a:schemeClr val="tx1"/>
                          </a:solidFill>
                        </a:rPr>
                        <a:t>3  APSA</a:t>
                      </a:r>
                    </a:p>
                    <a:p>
                      <a:r>
                        <a:rPr lang="fr-FR" sz="1800" b="1" dirty="0" smtClean="0">
                          <a:solidFill>
                            <a:schemeClr val="tx1"/>
                          </a:solidFill>
                        </a:rPr>
                        <a:t>certifiées</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Relais vitesse  N2</a:t>
                      </a:r>
                    </a:p>
                    <a:p>
                      <a:endParaRPr lang="fr-FR" dirty="0"/>
                    </a:p>
                  </a:txBody>
                  <a:tcPr/>
                </a:tc>
                <a:tc>
                  <a:txBody>
                    <a:bodyPr/>
                    <a:lstStyle/>
                    <a:p>
                      <a:endParaRPr lang="fr-FR"/>
                    </a:p>
                  </a:txBody>
                  <a:tcPr/>
                </a:tc>
                <a:tc>
                  <a:txBody>
                    <a:bodyPr/>
                    <a:lstStyle/>
                    <a:p>
                      <a:r>
                        <a:rPr lang="fr-FR" dirty="0" err="1" smtClean="0"/>
                        <a:t>Acrosport</a:t>
                      </a:r>
                      <a:r>
                        <a:rPr lang="fr-FR" dirty="0" smtClean="0"/>
                        <a:t>   N2</a:t>
                      </a:r>
                      <a:endParaRPr lang="fr-FR" dirty="0"/>
                    </a:p>
                  </a:txBody>
                  <a:tcPr/>
                </a:tc>
                <a:tc>
                  <a:txBody>
                    <a:bodyPr/>
                    <a:lstStyle/>
                    <a:p>
                      <a:r>
                        <a:rPr lang="fr-FR" dirty="0" smtClean="0"/>
                        <a:t>Hockey</a:t>
                      </a:r>
                      <a:r>
                        <a:rPr lang="fr-FR" baseline="0" dirty="0" smtClean="0"/>
                        <a:t>     </a:t>
                      </a:r>
                      <a:r>
                        <a:rPr lang="fr-FR" dirty="0" smtClean="0"/>
                        <a:t>  N2</a:t>
                      </a:r>
                      <a:endParaRPr lang="fr-FR" dirty="0"/>
                    </a:p>
                  </a:txBody>
                  <a:tcPr/>
                </a:tc>
              </a:tr>
              <a:tr h="500839">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r>
            </a:tbl>
          </a:graphicData>
        </a:graphic>
      </p:graphicFrame>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5141"/>
            <a:ext cx="8229600" cy="1486120"/>
          </a:xfrm>
        </p:spPr>
        <p:txBody>
          <a:bodyPr/>
          <a:lstStyle/>
          <a:p>
            <a:r>
              <a:rPr lang="fr-FR" dirty="0" smtClean="0"/>
              <a:t>4. </a:t>
            </a:r>
            <a:r>
              <a:rPr lang="fr-FR" dirty="0"/>
              <a:t>DNB </a:t>
            </a:r>
            <a:r>
              <a:rPr lang="fr-FR" dirty="0" smtClean="0"/>
              <a:t>EPS, </a:t>
            </a:r>
            <a:r>
              <a:rPr lang="fr-FR" dirty="0"/>
              <a:t>une nouvelle certification</a:t>
            </a:r>
          </a:p>
        </p:txBody>
      </p:sp>
      <p:sp>
        <p:nvSpPr>
          <p:cNvPr id="3" name="Espace réservé du contenu 2"/>
          <p:cNvSpPr>
            <a:spLocks noGrp="1"/>
          </p:cNvSpPr>
          <p:nvPr>
            <p:ph idx="1"/>
          </p:nvPr>
        </p:nvSpPr>
        <p:spPr>
          <a:xfrm>
            <a:off x="457200" y="2770094"/>
            <a:ext cx="8389360" cy="3586256"/>
          </a:xfrm>
        </p:spPr>
        <p:txBody>
          <a:bodyPr/>
          <a:lstStyle/>
          <a:p>
            <a:pPr marL="0" indent="0">
              <a:buNone/>
            </a:pPr>
            <a:r>
              <a:rPr lang="fr-FR" b="1" dirty="0" smtClean="0"/>
              <a:t>2. MODALITES DE L’EVALUATION</a:t>
            </a:r>
          </a:p>
          <a:p>
            <a:r>
              <a:rPr lang="fr-FR" b="1" dirty="0" smtClean="0"/>
              <a:t>La note finale est la moyenne des notes obtenues lors de l’évaluation des APSA </a:t>
            </a:r>
            <a:r>
              <a:rPr lang="fr-FR" b="1" i="1" dirty="0" smtClean="0"/>
              <a:t>retenues</a:t>
            </a:r>
            <a:r>
              <a:rPr lang="fr-FR" b="1" dirty="0" smtClean="0"/>
              <a:t> pour le DNB.</a:t>
            </a:r>
          </a:p>
          <a:p>
            <a:r>
              <a:rPr lang="fr-FR" b="1" dirty="0" smtClean="0"/>
              <a:t>La note du DNB ne prend en compte </a:t>
            </a:r>
            <a:r>
              <a:rPr lang="fr-FR" b="1" i="1" dirty="0" smtClean="0"/>
              <a:t>que les évaluations des APSA mentionnées plus haut.</a:t>
            </a:r>
          </a:p>
          <a:p>
            <a:r>
              <a:rPr lang="fr-FR" b="1" dirty="0" smtClean="0"/>
              <a:t>Un référentiel national et académique.</a:t>
            </a:r>
            <a:endParaRPr lang="fr-FR" b="1" dirty="0"/>
          </a:p>
        </p:txBody>
      </p:sp>
      <p:sp>
        <p:nvSpPr>
          <p:cNvPr id="4" name="Espace réservé du pied de page 3"/>
          <p:cNvSpPr>
            <a:spLocks noGrp="1"/>
          </p:cNvSpPr>
          <p:nvPr>
            <p:ph type="ftr" sz="quarter" idx="11"/>
          </p:nvPr>
        </p:nvSpPr>
        <p:spPr>
          <a:xfrm>
            <a:off x="5547348" y="6356350"/>
            <a:ext cx="3299212" cy="365125"/>
          </a:xfrm>
        </p:spPr>
        <p:txBody>
          <a:bodyPr/>
          <a:lstStyle/>
          <a:p>
            <a:r>
              <a:rPr lang="fr-FR" dirty="0" smtClean="0"/>
              <a:t>Inspection pédagogique régionale de Lille en EPS</a:t>
            </a:r>
            <a:endParaRPr lang="fr-FR" dirty="0"/>
          </a:p>
        </p:txBody>
      </p:sp>
    </p:spTree>
    <p:extLst>
      <p:ext uri="{BB962C8B-B14F-4D97-AF65-F5344CB8AC3E}">
        <p14:creationId xmlns:p14="http://schemas.microsoft.com/office/powerpoint/2010/main" val="296743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èse">
  <a:themeElements>
    <a:clrScheme name="Genèse">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ès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èse">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Genèse.thmx</Template>
  <TotalTime>328</TotalTime>
  <Words>1796</Words>
  <Application>Microsoft Macintosh PowerPoint</Application>
  <PresentationFormat>Présentation à l'écran (4:3)</PresentationFormat>
  <Paragraphs>229</Paragraphs>
  <Slides>19</Slides>
  <Notes>11</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Genèse</vt:lpstr>
      <vt:lpstr>L’EPS et DNB</vt:lpstr>
      <vt:lpstr>2   CONTINUITES et changements.</vt:lpstr>
      <vt:lpstr>2. Une rénovation de l’EPS achevée</vt:lpstr>
      <vt:lpstr>3. L’EPS au collège</vt:lpstr>
      <vt:lpstr>4. DNB EPS, une nouvelle certification</vt:lpstr>
      <vt:lpstr>4. DNB EPS, une nouvelle certification</vt:lpstr>
      <vt:lpstr>A titre d’illustrations :</vt:lpstr>
      <vt:lpstr>A titre d’illustration</vt:lpstr>
      <vt:lpstr>4. DNB EPS, une nouvelle certification</vt:lpstr>
      <vt:lpstr>4. DNB EPS, une nouvelle certification</vt:lpstr>
      <vt:lpstr>4.  DNB EPS, une nouvelle certification</vt:lpstr>
      <vt:lpstr>4. DNB EPS, une nouvelle certification</vt:lpstr>
      <vt:lpstr>4. DNB EPS, une nouvelle certification</vt:lpstr>
      <vt:lpstr>4. DNB EPS, une nouvelle certification</vt:lpstr>
      <vt:lpstr>4. DNB EPS, une nouvelle certification</vt:lpstr>
      <vt:lpstr>DNB EPS une nouvelle certification</vt:lpstr>
      <vt:lpstr>DNB EPS une nouvelle certification</vt:lpstr>
      <vt:lpstr>DNB EPS une nouvelle certification</vt:lpstr>
      <vt:lpstr>DNB EPS une nouvelle certification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L’EPS et DNB</dc:title>
  <dc:creator>thierry Tribalat</dc:creator>
  <cp:lastModifiedBy>thierry Tribalat</cp:lastModifiedBy>
  <cp:revision>44</cp:revision>
  <dcterms:created xsi:type="dcterms:W3CDTF">2012-09-03T08:44:47Z</dcterms:created>
  <dcterms:modified xsi:type="dcterms:W3CDTF">2012-09-17T05:48:01Z</dcterms:modified>
</cp:coreProperties>
</file>