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-10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rmetu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26/09/12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Problematique</a:t>
            </a:r>
            <a:r>
              <a:rPr lang="fr-FR" dirty="0" smtClean="0"/>
              <a:t> de formation des stagiaires EPS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Académie de Lille IA IPR EPS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3560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moments clés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fr-FR" b="1" dirty="0" smtClean="0"/>
              <a:t>PHASE 3 MARS AVRIL</a:t>
            </a:r>
            <a:br>
              <a:rPr lang="fr-FR" b="1" dirty="0" smtClean="0"/>
            </a:br>
            <a:r>
              <a:rPr lang="fr-FR" b="1" dirty="0" smtClean="0"/>
              <a:t>« évaluer/noter les élèves »</a:t>
            </a:r>
            <a:br>
              <a:rPr lang="fr-FR" b="1" dirty="0" smtClean="0"/>
            </a:br>
            <a:r>
              <a:rPr lang="fr-FR" b="1" i="1" dirty="0" smtClean="0"/>
              <a:t>« d‘une évaluation formelle à une évaluation intégrée au démarche d’enseignement. »</a:t>
            </a:r>
          </a:p>
          <a:p>
            <a:r>
              <a:rPr lang="fr-FR" b="1" dirty="0" smtClean="0"/>
              <a:t>Les différentes formes et fonctions de l’évaluation</a:t>
            </a:r>
          </a:p>
          <a:p>
            <a:r>
              <a:rPr lang="fr-FR" b="1" dirty="0" smtClean="0"/>
              <a:t>La cohérence objet d’enseignement /objet d’évaluation</a:t>
            </a:r>
          </a:p>
          <a:p>
            <a:r>
              <a:rPr lang="fr-FR" b="1" dirty="0" smtClean="0"/>
              <a:t>Les certifications ( contraintes, contenus…)</a:t>
            </a:r>
          </a:p>
          <a:p>
            <a:r>
              <a:rPr lang="fr-FR" i="1" dirty="0" smtClean="0"/>
              <a:t>APSA de la période: acrosport, </a:t>
            </a:r>
          </a:p>
          <a:p>
            <a:endParaRPr lang="fr-FR" i="1" dirty="0" smtClean="0"/>
          </a:p>
          <a:p>
            <a:endParaRPr lang="fr-FR" b="1" dirty="0" smtClean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957370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moments </a:t>
            </a:r>
            <a:r>
              <a:rPr lang="fr-FR" dirty="0" err="1" smtClean="0"/>
              <a:t>cles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fr-FR" b="1" dirty="0" smtClean="0"/>
              <a:t>PHASE 4 MARS AVRIL:</a:t>
            </a:r>
            <a:br>
              <a:rPr lang="fr-FR" b="1" dirty="0" smtClean="0"/>
            </a:br>
            <a:r>
              <a:rPr lang="fr-FR" b="1" dirty="0" smtClean="0"/>
              <a:t> les implications professionnelles</a:t>
            </a:r>
            <a:br>
              <a:rPr lang="fr-FR" b="1" dirty="0" smtClean="0"/>
            </a:br>
            <a:r>
              <a:rPr lang="fr-FR" b="1" dirty="0" smtClean="0"/>
              <a:t>« D’une centration sur l’EPS à une ouverture professionnelle »</a:t>
            </a:r>
          </a:p>
          <a:p>
            <a:r>
              <a:rPr lang="fr-FR" b="1" dirty="0" smtClean="0"/>
              <a:t>Les TICE</a:t>
            </a:r>
          </a:p>
          <a:p>
            <a:r>
              <a:rPr lang="fr-FR" b="1" dirty="0" smtClean="0"/>
              <a:t>L’UNSS</a:t>
            </a:r>
          </a:p>
          <a:p>
            <a:r>
              <a:rPr lang="fr-FR" b="1" dirty="0" smtClean="0"/>
              <a:t>La communication administrative</a:t>
            </a:r>
          </a:p>
          <a:p>
            <a:r>
              <a:rPr lang="fr-FR" b="1" dirty="0" smtClean="0"/>
              <a:t>Histoire des arts, socle commun…</a:t>
            </a:r>
          </a:p>
          <a:p>
            <a:r>
              <a:rPr lang="fr-FR" i="1" dirty="0" smtClean="0"/>
              <a:t>APSA de la période: Badminton, musculation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1083224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moments clés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dirty="0" smtClean="0"/>
              <a:t>PHASE 5 MAI</a:t>
            </a:r>
            <a:br>
              <a:rPr lang="fr-FR" b="1" dirty="0" smtClean="0"/>
            </a:br>
            <a:r>
              <a:rPr lang="fr-FR" b="1" dirty="0" smtClean="0"/>
              <a:t>BILAN</a:t>
            </a:r>
          </a:p>
          <a:p>
            <a:pPr algn="ctr"/>
            <a:r>
              <a:rPr lang="fr-FR" b="1" dirty="0" smtClean="0"/>
              <a:t>ÉVALUTION, VISITES, EQP….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18860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 de F APSA</a:t>
            </a:r>
            <a:br>
              <a:rPr lang="fr-FR" dirty="0" smtClean="0"/>
            </a:br>
            <a:r>
              <a:rPr lang="fr-FR" dirty="0" smtClean="0"/>
              <a:t>préambule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cœur de la professionnalité est dans la prise de décision face à des alternatives majeurs récurrentes  et des contradictions qui fondent la spécificité du métier.</a:t>
            </a:r>
          </a:p>
          <a:p>
            <a:r>
              <a:rPr lang="fr-FR" dirty="0" smtClean="0"/>
              <a:t>Cette prise de décision s’appuie sur une base technologique solide et l’adoption d’une posture réflexive sur l’acte d’enseignement en vue de  décider de façon pertinente et cohérente de ce qu’il y a à faire dans et hors de l’action.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3503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Transformations visées pour élever le niveau de professionnalité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9774" y="2610556"/>
            <a:ext cx="7947025" cy="3810000"/>
          </a:xfrm>
        </p:spPr>
        <p:txBody>
          <a:bodyPr>
            <a:normAutofit fontScale="70000" lnSpcReduction="20000"/>
          </a:bodyPr>
          <a:lstStyle/>
          <a:p>
            <a:r>
              <a:rPr lang="fr-FR" dirty="0" smtClean="0"/>
              <a:t>Passer d’un enseignant autocentré sur son activité à la prise en compte de l’activité des élèves.</a:t>
            </a:r>
          </a:p>
          <a:p>
            <a:r>
              <a:rPr lang="fr-FR" dirty="0" smtClean="0"/>
              <a:t>Passer d’un centrage sur l’activité sociale à un centrage sur la mise en activité des élèves sur les contenus visés.</a:t>
            </a:r>
          </a:p>
          <a:p>
            <a:r>
              <a:rPr lang="fr-FR" dirty="0" smtClean="0"/>
              <a:t>Passer d’ une succession de tâches faciles à réaliser pour maintenir l’intérêt à la mise en place de dispositifs exigeants ayant du sens mais qui nécessitent engagement et effort.</a:t>
            </a:r>
          </a:p>
          <a:p>
            <a:r>
              <a:rPr lang="fr-FR" dirty="0" smtClean="0"/>
              <a:t>Passer d’une intervention centrée sur la régulation du dispositif à une stratégie d’intervention structurée pour faire apprendre.</a:t>
            </a:r>
          </a:p>
          <a:p>
            <a:r>
              <a:rPr lang="fr-FR" dirty="0" smtClean="0"/>
              <a:t>Passer d’interventions majoritairement collectives à la prise en compte de chacun</a:t>
            </a:r>
          </a:p>
          <a:p>
            <a:r>
              <a:rPr lang="fr-FR" dirty="0" smtClean="0"/>
              <a:t>Passer d’une vision de EPS centrée sur elle-même – une EPS intégrée dans l’établissement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527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grands axes de formation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 smtClean="0"/>
              <a:t>Lever les contradictions, faire évoluer es convictions  pour assoir les missions</a:t>
            </a:r>
            <a:r>
              <a:rPr lang="fr-FR" dirty="0" smtClean="0"/>
              <a:t>:</a:t>
            </a:r>
          </a:p>
          <a:p>
            <a:r>
              <a:rPr lang="fr-FR" dirty="0" smtClean="0"/>
              <a:t>Socialiser ou faire apprendre?</a:t>
            </a:r>
          </a:p>
          <a:p>
            <a:r>
              <a:rPr lang="fr-FR" dirty="0" smtClean="0"/>
              <a:t>Réussir tout de suite dans la facilité ou proposer  des problèmes à résoudre demandant du temps et de l’engagement?</a:t>
            </a:r>
          </a:p>
          <a:p>
            <a:r>
              <a:rPr lang="fr-FR" dirty="0" smtClean="0"/>
              <a:t>Gérer la classe ou gérer l’élève?</a:t>
            </a:r>
          </a:p>
          <a:p>
            <a:r>
              <a:rPr lang="fr-FR" dirty="0" smtClean="0"/>
              <a:t>Accompagner/guider  ou bien cadrer?</a:t>
            </a:r>
          </a:p>
          <a:p>
            <a:r>
              <a:rPr lang="fr-FR" dirty="0" smtClean="0"/>
              <a:t>Transmettre par instruction ou développer par construction?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9921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Faire Face à des oscillations entre….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176889" y="3203222"/>
            <a:ext cx="0" cy="294922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2398889" y="4501444"/>
            <a:ext cx="3739444" cy="141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3062111" y="2525889"/>
            <a:ext cx="2187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instruire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3330222" y="6293556"/>
            <a:ext cx="172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socialiser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457200" y="4275667"/>
            <a:ext cx="1758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conformer</a:t>
            </a:r>
            <a:endParaRPr lang="fr-FR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6237111" y="4275667"/>
            <a:ext cx="1608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émanciper</a:t>
            </a:r>
            <a:endParaRPr lang="fr-FR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4910666" y="4954390"/>
            <a:ext cx="2511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Rechercher prioritairement une adaptabilité sociale</a:t>
            </a:r>
            <a:endParaRPr lang="fr-FR" i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1157111" y="4954390"/>
            <a:ext cx="2441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Inscrire les élèves dans des normes de conduites non négociées</a:t>
            </a:r>
            <a:endParaRPr lang="fr-FR" i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1157111" y="3203222"/>
            <a:ext cx="2314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Transmettre un savoir normé</a:t>
            </a:r>
          </a:p>
          <a:p>
            <a:endParaRPr lang="fr-FR" i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4783667" y="3302000"/>
            <a:ext cx="26387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 smtClean="0"/>
              <a:t>S’approprier de façon critique et réflexive un savoir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423391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Faire des choix face à des alternatives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 smtClean="0"/>
              <a:t>Faire des choix fondés adaptés, en fonction du contexte, dans la prise de décision</a:t>
            </a:r>
            <a:r>
              <a:rPr lang="fr-FR" dirty="0" smtClean="0"/>
              <a:t>:</a:t>
            </a:r>
          </a:p>
          <a:p>
            <a:r>
              <a:rPr lang="fr-FR" dirty="0" smtClean="0"/>
              <a:t>Faire ou faire faire?</a:t>
            </a:r>
          </a:p>
          <a:p>
            <a:r>
              <a:rPr lang="fr-FR" dirty="0" smtClean="0"/>
              <a:t>S’impliquer ou se décentrer?</a:t>
            </a:r>
          </a:p>
          <a:p>
            <a:r>
              <a:rPr lang="fr-FR" dirty="0" smtClean="0"/>
              <a:t>Intervenir ou laisser-faire?</a:t>
            </a:r>
          </a:p>
          <a:p>
            <a:r>
              <a:rPr lang="fr-FR" dirty="0" smtClean="0"/>
              <a:t>Observer ou questionner?</a:t>
            </a:r>
          </a:p>
          <a:p>
            <a:r>
              <a:rPr lang="fr-FR" dirty="0" smtClean="0"/>
              <a:t>Planifier ou s’adapter?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8042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moments clés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fr-FR" b="1" dirty="0" smtClean="0"/>
              <a:t>PHASE 1 SEPTEMBRE/OCTOBRE:</a:t>
            </a:r>
            <a:br>
              <a:rPr lang="fr-FR" b="1" dirty="0" smtClean="0"/>
            </a:br>
            <a:r>
              <a:rPr lang="fr-FR" b="1" dirty="0" smtClean="0"/>
              <a:t> entrer dans le métier</a:t>
            </a:r>
          </a:p>
          <a:p>
            <a:r>
              <a:rPr lang="fr-FR" dirty="0" smtClean="0"/>
              <a:t>Gestion de classe ( communication, discipline, population scolaire, gestion des conflits…).</a:t>
            </a:r>
          </a:p>
          <a:p>
            <a:r>
              <a:rPr lang="fr-FR" dirty="0" smtClean="0"/>
              <a:t>Installer une posture professionnelle ( statut, autorité, image…)</a:t>
            </a:r>
          </a:p>
          <a:p>
            <a:r>
              <a:rPr lang="fr-FR" dirty="0" smtClean="0"/>
              <a:t>Créer un climat propice aux apprentissages</a:t>
            </a:r>
          </a:p>
          <a:p>
            <a:r>
              <a:rPr lang="fr-FR" dirty="0" smtClean="0"/>
              <a:t>Appréhender la complexité institutionnelle ( direction EPLE, inspection, parent, élève, équipe EPS….)</a:t>
            </a:r>
          </a:p>
          <a:p>
            <a:r>
              <a:rPr lang="fr-FR" i="1" dirty="0" smtClean="0"/>
              <a:t>C.O, ½ Fond, course de durée, </a:t>
            </a:r>
            <a:r>
              <a:rPr lang="fr-FR" i="1" dirty="0" err="1" smtClean="0"/>
              <a:t>step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703538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moments clés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770094"/>
            <a:ext cx="8358094" cy="3267169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b="1" dirty="0" smtClean="0"/>
              <a:t>PHASE 2 NOVEMBRE/DECEMBRE: </a:t>
            </a:r>
            <a:br>
              <a:rPr lang="fr-FR" b="1" dirty="0" smtClean="0"/>
            </a:br>
            <a:r>
              <a:rPr lang="fr-FR" b="1" dirty="0" smtClean="0"/>
              <a:t>cibler des apprentissages</a:t>
            </a:r>
            <a:br>
              <a:rPr lang="fr-FR" b="1" dirty="0" smtClean="0"/>
            </a:br>
            <a:r>
              <a:rPr lang="fr-FR" i="1" dirty="0" smtClean="0"/>
              <a:t>« De la compétence aux objets d’enseignement »</a:t>
            </a:r>
          </a:p>
          <a:p>
            <a:r>
              <a:rPr lang="fr-FR" dirty="0" smtClean="0"/>
              <a:t>Planifier son enseignement ( cycle, leçon, projet de classe..)</a:t>
            </a:r>
          </a:p>
          <a:p>
            <a:r>
              <a:rPr lang="fr-FR" dirty="0" smtClean="0"/>
              <a:t>Concevoir des dispositifs ( FPS, milieu didactique…)</a:t>
            </a:r>
          </a:p>
          <a:p>
            <a:r>
              <a:rPr lang="fr-FR" dirty="0" smtClean="0"/>
              <a:t>Construire des objets en lien avec les compétences</a:t>
            </a:r>
          </a:p>
          <a:p>
            <a:r>
              <a:rPr lang="fr-FR" i="1" dirty="0" smtClean="0"/>
              <a:t>APSA de la période: Volley escalade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3605365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moments clés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dirty="0" smtClean="0"/>
              <a:t>PHASE 3 JANVIER FEVRIER</a:t>
            </a:r>
            <a:br>
              <a:rPr lang="fr-FR" b="1" dirty="0" smtClean="0"/>
            </a:br>
            <a:r>
              <a:rPr lang="fr-FR" b="1" dirty="0" smtClean="0"/>
              <a:t>Prendre en compte la diversité des élèves.</a:t>
            </a:r>
          </a:p>
          <a:p>
            <a:pPr algn="ctr"/>
            <a:r>
              <a:rPr lang="fr-FR" b="1" i="1" dirty="0" smtClean="0"/>
              <a:t>De contenus communs à la différenciation des contenus</a:t>
            </a:r>
          </a:p>
          <a:p>
            <a:r>
              <a:rPr lang="fr-FR" dirty="0" smtClean="0"/>
              <a:t>Analyse de la motricité des élèves pour intervenir</a:t>
            </a:r>
          </a:p>
          <a:p>
            <a:r>
              <a:rPr lang="fr-FR" dirty="0" smtClean="0"/>
              <a:t>Les élèves à besoins particuliers</a:t>
            </a:r>
          </a:p>
          <a:p>
            <a:r>
              <a:rPr lang="fr-FR" dirty="0" smtClean="0"/>
              <a:t>APSA de la période: Danse, cirque</a:t>
            </a:r>
          </a:p>
          <a:p>
            <a:endParaRPr lang="fr-FR" dirty="0" smtClean="0"/>
          </a:p>
          <a:p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061077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èse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Genèse.thmx</Template>
  <TotalTime>1256</TotalTime>
  <Words>403</Words>
  <Application>Microsoft Macintosh PowerPoint</Application>
  <PresentationFormat>Présentation à l'écran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Genèse</vt:lpstr>
      <vt:lpstr>Problematique de formation des stagiaires EPS</vt:lpstr>
      <vt:lpstr>F de F APSA préambule</vt:lpstr>
      <vt:lpstr>Transformations visées pour élever le niveau de professionnalité</vt:lpstr>
      <vt:lpstr>Des grands axes de formation</vt:lpstr>
      <vt:lpstr>Faire Face à des oscillations entre….</vt:lpstr>
      <vt:lpstr>Faire des choix face à des alternatives</vt:lpstr>
      <vt:lpstr>Des moments clés</vt:lpstr>
      <vt:lpstr>Des moments clés</vt:lpstr>
      <vt:lpstr>Des moments clés</vt:lpstr>
      <vt:lpstr>Des moments clés</vt:lpstr>
      <vt:lpstr>Des moments cles</vt:lpstr>
      <vt:lpstr>Des moments clés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FORMATEURS APSA</dc:title>
  <dc:creator>thierry Tribalat</dc:creator>
  <cp:lastModifiedBy>thierry Tribalat</cp:lastModifiedBy>
  <cp:revision>14</cp:revision>
  <dcterms:created xsi:type="dcterms:W3CDTF">2012-09-13T16:24:09Z</dcterms:created>
  <dcterms:modified xsi:type="dcterms:W3CDTF">2012-09-26T06:15:30Z</dcterms:modified>
</cp:coreProperties>
</file>