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58" autoAdjust="0"/>
    <p:restoredTop sz="38847" autoAdjust="0"/>
  </p:normalViewPr>
  <p:slideViewPr>
    <p:cSldViewPr snapToGrid="0" snapToObjects="1">
      <p:cViewPr varScale="1">
        <p:scale>
          <a:sx n="91" d="100"/>
          <a:sy n="91" d="100"/>
        </p:scale>
        <p:origin x="-17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39" d="100"/>
          <a:sy n="39" d="100"/>
        </p:scale>
        <p:origin x="-151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1B2B519-040D-3A43-96A7-89C4B555CEAC}" type="datetime1">
              <a:rPr lang="fr-FR"/>
              <a:pPr>
                <a:defRPr/>
              </a:pPr>
              <a:t>27/08/12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93D54C-6C03-D542-A920-7981C44CFC3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177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B53F-15AC-45E2-96C3-99E31C849664}" type="datetimeFigureOut">
              <a:rPr lang="fr-FR" smtClean="0"/>
              <a:pPr/>
              <a:t>27/08/12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D640B-3EF5-40E2-9C6C-7E1BC42A602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582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D640B-3EF5-40E2-9C6C-7E1BC42A6023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8293100" y="5803900"/>
            <a:ext cx="366713" cy="67786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4400">
                <a:solidFill>
                  <a:schemeClr val="accent1"/>
                </a:solidFill>
                <a:latin typeface="Wingdings" pitchFamily="2" charset="2"/>
                <a:ea typeface="+mn-ea"/>
                <a:cs typeface="+mn-cs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712AF-69B1-492A-9A46-61326A296536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4C6E6-33A9-2C4C-882E-7726F0F0659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C9C1C-0786-4DD0-A900-4FE1D4BE23EE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4C52-1735-844D-A4D2-F419C91B99E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701F54A-24CC-4C37-8655-641C3A0C0297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FA673-F349-8C47-BAE6-C918ADF668B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F776EE7-8520-4C34-B5CE-F68311FD63C4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42356-5DD9-6049-875D-5389BEFC0B3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C7CDE4-3B85-4B08-B7E8-B7F2C9E6282C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B721E-E73D-0442-8132-3AE8416B1F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B29B1-7244-4F19-A58C-2313531A4540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30F-A35F-4F44-B46A-A33DC8D3D4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CB81-D06B-4CAB-AECD-F3820B1DFBD0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F60AD-035C-4647-BA0B-7974B94411D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rmetu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362-0DF0-4CC7-81C4-DAEC271F9A83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D800C-9722-FF4D-8F25-95D4562160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1B7E0-CA46-4550-B792-0733E21C1C64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5AC5A-E938-F646-8A04-698227006D5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8293100" y="5803900"/>
            <a:ext cx="366713" cy="67786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4400">
                <a:solidFill>
                  <a:schemeClr val="accent1"/>
                </a:solidFill>
                <a:latin typeface="Wingdings" pitchFamily="2" charset="2"/>
                <a:ea typeface="+mn-ea"/>
                <a:cs typeface="+mn-cs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/>
          <a:lstStyle>
            <a:lvl1pPr algn="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076641-6406-4E8B-8842-894509DD6ABE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14462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CB16790-E541-234B-8F1F-039C006A662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AF79D-19A1-4679-AC3D-A913355922A5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52718-2A95-0144-995E-6822F510A8E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D2A1B-7789-4BD0-8307-7F041D61381B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08A4D-CC3E-7048-B1C7-8643F8873B3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4EBA-4435-4A58-8A35-6A2F850912D5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3F963-B342-304F-9EBC-C96C42736C8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00937-8CFC-4CC2-AEA7-11D2F4E62C3E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56326-2764-054E-BF3F-F44735EC1AB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DE402-E531-4203-AB27-32AF899438F9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1572C-1C3C-2649-BE9B-5F6B464F59B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BE863-4EDB-4309-8AB6-4064666F860B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E42C0-9AA0-E54A-96AD-EC3898FDC9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444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9775" y="2770188"/>
            <a:ext cx="7662863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2BDA25C-84FF-4002-9C4B-4522399B96EC}" type="datetime1">
              <a:rPr lang="fr-FR" smtClean="0"/>
              <a:pPr>
                <a:defRPr/>
              </a:pPr>
              <a:t>27/08/12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3E12E85-2A1A-B342-85B2-EC8B154C65E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2" r:id="rId2"/>
    <p:sldLayoutId id="2147483711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12" r:id="rId10"/>
    <p:sldLayoutId id="2147483713" r:id="rId11"/>
    <p:sldLayoutId id="2147483714" r:id="rId12"/>
    <p:sldLayoutId id="2147483715" r:id="rId13"/>
    <p:sldLayoutId id="2147483709" r:id="rId14"/>
    <p:sldLayoutId id="2147483716" r:id="rId15"/>
    <p:sldLayoutId id="2147483717" r:id="rId16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bg1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rtl="0" fontAlgn="base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Wingdings" pitchFamily="-107" charset="2"/>
        <a:buChar char="S"/>
        <a:defRPr sz="2200" kern="1200">
          <a:solidFill>
            <a:srgbClr val="595959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-107" charset="2"/>
        <a:buChar char="S"/>
        <a:defRPr sz="2000" kern="1200">
          <a:solidFill>
            <a:srgbClr val="595959"/>
          </a:solidFill>
          <a:latin typeface="+mn-lt"/>
          <a:ea typeface="ＭＳ Ｐゴシック" pitchFamily="-107" charset="-128"/>
          <a:cs typeface="+mn-cs"/>
        </a:defRPr>
      </a:lvl2pPr>
      <a:lvl3pPr marL="1035050" indent="-349250" algn="l" rtl="0" fontAlgn="base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-107" charset="2"/>
        <a:buChar char="S"/>
        <a:defRPr kern="1200">
          <a:solidFill>
            <a:srgbClr val="595959"/>
          </a:solidFill>
          <a:latin typeface="+mn-lt"/>
          <a:ea typeface="ＭＳ Ｐゴシック" pitchFamily="-107" charset="-128"/>
          <a:cs typeface="+mn-cs"/>
        </a:defRPr>
      </a:lvl3pPr>
      <a:lvl4pPr marL="1371600" indent="-336550" algn="l" rtl="0" fontAlgn="base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-107" charset="2"/>
        <a:buChar char="S"/>
        <a:defRPr kern="1200">
          <a:solidFill>
            <a:srgbClr val="595959"/>
          </a:solidFill>
          <a:latin typeface="+mn-lt"/>
          <a:ea typeface="ＭＳ Ｐゴシック" pitchFamily="-107" charset="-128"/>
          <a:cs typeface="+mn-cs"/>
        </a:defRPr>
      </a:lvl4pPr>
      <a:lvl5pPr marL="1720850" indent="-349250" algn="l" rtl="0" fontAlgn="base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-107" charset="2"/>
        <a:buChar char="S"/>
        <a:defRPr kern="1200">
          <a:solidFill>
            <a:srgbClr val="595959"/>
          </a:solidFill>
          <a:latin typeface="+mn-lt"/>
          <a:ea typeface="ＭＳ Ｐゴシック" pitchFamily="-10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ps.discipline.ac-lille.f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228013" cy="1429139"/>
          </a:xfrm>
        </p:spPr>
        <p:txBody>
          <a:bodyPr/>
          <a:lstStyle/>
          <a:p>
            <a:r>
              <a:rPr lang="fr-FR" sz="4400" b="1" dirty="0" smtClean="0"/>
              <a:t>« ENTRER » dans le métier…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7200" y="3988642"/>
            <a:ext cx="8228013" cy="1672383"/>
          </a:xfrm>
        </p:spPr>
        <p:txBody>
          <a:bodyPr rtlCol="0" anchor="b">
            <a:no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dirty="0" smtClean="0">
                <a:ea typeface="+mn-ea"/>
                <a:cs typeface="+mn-cs"/>
              </a:rPr>
              <a:t>IA IPR EPS : </a:t>
            </a:r>
            <a:r>
              <a:rPr lang="fr-FR" sz="1600" b="1" dirty="0" smtClean="0">
                <a:ea typeface="+mn-ea"/>
                <a:cs typeface="+mn-cs"/>
              </a:rPr>
              <a:t>Olivier CALAIS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b="1" dirty="0" smtClean="0">
                <a:ea typeface="+mn-ea"/>
                <a:cs typeface="+mn-cs"/>
              </a:rPr>
              <a:t>								Sophie JOMIN-MORONVAL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b="1" dirty="0" smtClean="0">
                <a:ea typeface="+mn-ea"/>
                <a:cs typeface="+mn-cs"/>
              </a:rPr>
              <a:t>	            	  Christophe MAUNY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b="1" dirty="0" smtClean="0">
                <a:ea typeface="+mn-ea"/>
                <a:cs typeface="+mn-cs"/>
              </a:rPr>
              <a:t>		  Didier PREUVOT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b="1" dirty="0" smtClean="0">
                <a:ea typeface="+mn-ea"/>
                <a:cs typeface="+mn-cs"/>
              </a:rPr>
              <a:t>	      Thierry TRIBALAT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600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dirty="0" smtClean="0">
                <a:ea typeface="+mn-ea"/>
                <a:cs typeface="+mn-cs"/>
              </a:rPr>
              <a:t>Chargée de mission : </a:t>
            </a:r>
            <a:r>
              <a:rPr lang="fr-FR" sz="1600" b="1" dirty="0" smtClean="0">
                <a:ea typeface="+mn-ea"/>
                <a:cs typeface="+mn-cs"/>
              </a:rPr>
              <a:t>Sophie BOISSAY 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600" dirty="0">
              <a:ea typeface="+mn-ea"/>
              <a:cs typeface="+mn-cs"/>
            </a:endParaRPr>
          </a:p>
        </p:txBody>
      </p:sp>
      <p:pic>
        <p:nvPicPr>
          <p:cNvPr id="19460" name="Image 3" descr="acad_lil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3013" y="5661025"/>
            <a:ext cx="1381125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158834" y="6297613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8610600" y="6480175"/>
            <a:ext cx="533400" cy="365125"/>
          </a:xfrm>
        </p:spPr>
        <p:txBody>
          <a:bodyPr/>
          <a:lstStyle/>
          <a:p>
            <a:pPr>
              <a:defRPr/>
            </a:pPr>
            <a:fld id="{2084C6E6-33A9-2C4C-882E-7726F0F06593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6"/>
          <p:cNvSpPr>
            <a:spLocks noGrp="1"/>
          </p:cNvSpPr>
          <p:nvPr>
            <p:ph type="title"/>
          </p:nvPr>
        </p:nvSpPr>
        <p:spPr>
          <a:xfrm>
            <a:off x="204537" y="344488"/>
            <a:ext cx="8783052" cy="1143000"/>
          </a:xfrm>
        </p:spPr>
        <p:txBody>
          <a:bodyPr/>
          <a:lstStyle/>
          <a:p>
            <a:r>
              <a:rPr lang="fr-FR" sz="3600" b="1" dirty="0" smtClean="0"/>
              <a:t>Entrer dans le métier en 5 points clés</a:t>
            </a:r>
            <a:endParaRPr lang="fr-FR" sz="3600" b="1" dirty="0"/>
          </a:p>
        </p:txBody>
      </p:sp>
      <p:sp>
        <p:nvSpPr>
          <p:cNvPr id="20483" name="Espace réservé du contenu 17"/>
          <p:cNvSpPr>
            <a:spLocks noGrp="1"/>
          </p:cNvSpPr>
          <p:nvPr>
            <p:ph idx="1"/>
          </p:nvPr>
        </p:nvSpPr>
        <p:spPr>
          <a:xfrm>
            <a:off x="348916" y="2346158"/>
            <a:ext cx="8482263" cy="3267075"/>
          </a:xfrm>
        </p:spPr>
        <p:txBody>
          <a:bodyPr/>
          <a:lstStyle/>
          <a:p>
            <a:r>
              <a:rPr lang="fr-FR" sz="3200" b="1" dirty="0" smtClean="0"/>
              <a:t>Affectation</a:t>
            </a:r>
            <a:r>
              <a:rPr lang="fr-FR" sz="3200" dirty="0" smtClean="0"/>
              <a:t> </a:t>
            </a:r>
            <a:r>
              <a:rPr lang="fr-FR" sz="2800" dirty="0" smtClean="0"/>
              <a:t>: quelques éléments de contexte</a:t>
            </a:r>
          </a:p>
          <a:p>
            <a:r>
              <a:rPr lang="fr-FR" sz="3200" b="1" dirty="0" smtClean="0"/>
              <a:t>Formation</a:t>
            </a:r>
            <a:r>
              <a:rPr lang="fr-FR" sz="3200" dirty="0" smtClean="0"/>
              <a:t> </a:t>
            </a:r>
            <a:r>
              <a:rPr lang="fr-FR" sz="2800" dirty="0" smtClean="0"/>
              <a:t>: procédure d’accompagnement</a:t>
            </a:r>
          </a:p>
          <a:p>
            <a:r>
              <a:rPr lang="fr-FR" sz="3200" b="1" dirty="0" smtClean="0"/>
              <a:t>Posture et positionnement statutaire </a:t>
            </a:r>
            <a:r>
              <a:rPr lang="fr-FR" sz="2800" dirty="0" smtClean="0"/>
              <a:t>: « être » fonctionnaire</a:t>
            </a:r>
          </a:p>
          <a:p>
            <a:r>
              <a:rPr lang="fr-FR" sz="3200" b="1" dirty="0" smtClean="0"/>
              <a:t>Inspection</a:t>
            </a:r>
            <a:r>
              <a:rPr lang="fr-FR" sz="3200" dirty="0" smtClean="0"/>
              <a:t> </a:t>
            </a:r>
            <a:r>
              <a:rPr lang="fr-FR" sz="2800" dirty="0" smtClean="0"/>
              <a:t>: relation professionnelle</a:t>
            </a:r>
          </a:p>
          <a:p>
            <a:r>
              <a:rPr lang="fr-FR" sz="3200" b="1" dirty="0" smtClean="0"/>
              <a:t>Titularisation</a:t>
            </a:r>
            <a:r>
              <a:rPr lang="fr-FR" sz="3200" dirty="0" smtClean="0"/>
              <a:t> </a:t>
            </a:r>
            <a:r>
              <a:rPr lang="fr-FR" sz="2800" dirty="0" smtClean="0"/>
              <a:t>: procédure et exigences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endParaRPr lang="fr-FR" sz="2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4537" y="6356350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454189" y="6356350"/>
            <a:ext cx="533400" cy="365125"/>
          </a:xfrm>
        </p:spPr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930"/>
            <a:ext cx="8229600" cy="1388059"/>
          </a:xfrm>
        </p:spPr>
        <p:txBody>
          <a:bodyPr/>
          <a:lstStyle/>
          <a:p>
            <a:r>
              <a:rPr lang="fr-FR" b="1" dirty="0" smtClean="0"/>
              <a:t>AFFECTATION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smtClean="0"/>
              <a:t>Quels sont les éléments de contexte qui peuvent influencer l’entrée dans le métier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78505"/>
            <a:ext cx="8229599" cy="3777915"/>
          </a:xfrm>
        </p:spPr>
        <p:txBody>
          <a:bodyPr/>
          <a:lstStyle/>
          <a:p>
            <a:r>
              <a:rPr lang="fr-FR" dirty="0" smtClean="0"/>
              <a:t>Tour de table : Etat de la situation personnelle et professionnelle de chacun</a:t>
            </a:r>
          </a:p>
          <a:p>
            <a:r>
              <a:rPr lang="fr-FR" dirty="0" smtClean="0"/>
              <a:t>Fonctionnement pédagogique du berceau d’affectation</a:t>
            </a:r>
          </a:p>
          <a:p>
            <a:r>
              <a:rPr lang="fr-FR" dirty="0" smtClean="0"/>
              <a:t>EPLE d’affectation : connaissance du lieu et de son fonctionnement, de son environnement, des textes institutionnels</a:t>
            </a:r>
          </a:p>
          <a:p>
            <a:r>
              <a:rPr lang="fr-FR" dirty="0" smtClean="0"/>
              <a:t>Emploi du temps (EDT) : principes et dysfonctionnements à éviter…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58834" y="6256420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533400" cy="365125"/>
          </a:xfrm>
        </p:spPr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FORMATION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smtClean="0"/>
              <a:t>Fondement théorique et procédure d’accompagnement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9775" y="2931363"/>
            <a:ext cx="7662863" cy="2946922"/>
          </a:xfrm>
        </p:spPr>
        <p:txBody>
          <a:bodyPr/>
          <a:lstStyle/>
          <a:p>
            <a:r>
              <a:rPr lang="fr-FR" dirty="0" smtClean="0"/>
              <a:t>Lecture commentée du plan de formation</a:t>
            </a:r>
          </a:p>
          <a:p>
            <a:r>
              <a:rPr lang="fr-FR" dirty="0" smtClean="0"/>
              <a:t>Recensement des questions et inquiétudes immédiates</a:t>
            </a:r>
          </a:p>
          <a:p>
            <a:r>
              <a:rPr lang="fr-FR" dirty="0" smtClean="0"/>
              <a:t>Le concept de « gestes professionnels »</a:t>
            </a:r>
          </a:p>
          <a:p>
            <a:r>
              <a:rPr lang="fr-FR" dirty="0" smtClean="0"/>
              <a:t>Le positionnement du professeur stagiaire dans sa relation avec le conseiller pédagogique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58834" y="6296025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533400" cy="365125"/>
          </a:xfrm>
        </p:spPr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3453"/>
            <a:ext cx="8229600" cy="1143000"/>
          </a:xfrm>
        </p:spPr>
        <p:txBody>
          <a:bodyPr/>
          <a:lstStyle/>
          <a:p>
            <a:r>
              <a:rPr lang="fr-FR" sz="3600" b="1" dirty="0" smtClean="0"/>
              <a:t>LE STATUT DE FONCTIONNAIRE D’ÉTAT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smtClean="0"/>
              <a:t>Comment articuler valeurs professionnelles et convictions personnelles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2821" y="2406316"/>
            <a:ext cx="8542422" cy="3267075"/>
          </a:xfrm>
        </p:spPr>
        <p:txBody>
          <a:bodyPr/>
          <a:lstStyle/>
          <a:p>
            <a:r>
              <a:rPr lang="fr-FR" dirty="0" smtClean="0"/>
              <a:t>Être fonctionnaire d’Etat, c’est s’accorder aux valeurs déontologiques de l’institution</a:t>
            </a:r>
          </a:p>
          <a:p>
            <a:r>
              <a:rPr lang="fr-FR" dirty="0" smtClean="0"/>
              <a:t>Être fonctionnaire d’Etat, c’est reconnaître le chef d’établissement comme le supérieur hiérarchique</a:t>
            </a:r>
          </a:p>
          <a:p>
            <a:r>
              <a:rPr lang="fr-FR" dirty="0" smtClean="0"/>
              <a:t>Être fonctionnaire d’Etat, c’est le fonctionnement de l’institution et de l’EPLE (quelques aspects chronologiques)</a:t>
            </a:r>
          </a:p>
          <a:p>
            <a:r>
              <a:rPr lang="fr-FR" dirty="0" smtClean="0"/>
              <a:t>Être fonctionnaire d’Etat, c’est mettre en œuvre au quotidien une éthique professionnelle : obligations, responsabilités, devoirs.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58834" y="6296025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492875"/>
            <a:ext cx="533400" cy="365125"/>
          </a:xfrm>
        </p:spPr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IAIPR EPS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smtClean="0"/>
              <a:t>Quelle est la nature de la relation professionnelle?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9775" y="2770188"/>
            <a:ext cx="7662863" cy="3708399"/>
          </a:xfrm>
        </p:spPr>
        <p:txBody>
          <a:bodyPr/>
          <a:lstStyle/>
          <a:p>
            <a:r>
              <a:rPr lang="fr-FR" dirty="0" smtClean="0"/>
              <a:t>Présentation du corps : ses responsabilités, ses missions, ses tâches.</a:t>
            </a:r>
          </a:p>
          <a:p>
            <a:r>
              <a:rPr lang="fr-FR" dirty="0" smtClean="0"/>
              <a:t>Les temps de rencontre et d’échange professionnel durant l’année de stage et en cours de carrière</a:t>
            </a:r>
          </a:p>
          <a:p>
            <a:r>
              <a:rPr lang="fr-FR" dirty="0" smtClean="0"/>
              <a:t>La communication avec les IAIPR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hlinkClick r:id="rId2"/>
              </a:rPr>
              <a:t>http://eps.discipline.ac-lille.fr</a:t>
            </a:r>
            <a:r>
              <a:rPr lang="fr-FR" dirty="0" smtClean="0">
                <a:hlinkClick r:id="rId2"/>
              </a:rPr>
              <a:t>/</a:t>
            </a:r>
            <a:endParaRPr lang="fr-FR" dirty="0" smtClean="0"/>
          </a:p>
          <a:p>
            <a:r>
              <a:rPr lang="fr-FR" dirty="0" smtClean="0"/>
              <a:t>Le lien avec les conseillers pédagogiques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58834" y="6296025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478587"/>
            <a:ext cx="533400" cy="365125"/>
          </a:xfrm>
        </p:spPr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TITULARISATION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smtClean="0"/>
              <a:t>Comment sceller son entrée dans le métier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procédure et les temps forts</a:t>
            </a:r>
          </a:p>
          <a:p>
            <a:r>
              <a:rPr lang="fr-FR" dirty="0" smtClean="0"/>
              <a:t>Les documents de référence</a:t>
            </a:r>
          </a:p>
          <a:p>
            <a:r>
              <a:rPr lang="fr-FR" dirty="0" smtClean="0"/>
              <a:t>Les exigences professionnelles</a:t>
            </a:r>
          </a:p>
          <a:p>
            <a:r>
              <a:rPr lang="fr-FR" dirty="0" smtClean="0"/>
              <a:t>Les avis hiérarchique et professionnel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58834" y="6296025"/>
            <a:ext cx="2895600" cy="365125"/>
          </a:xfrm>
        </p:spPr>
        <p:txBody>
          <a:bodyPr/>
          <a:lstStyle/>
          <a:p>
            <a:pPr algn="l">
              <a:defRPr/>
            </a:pPr>
            <a:r>
              <a:rPr lang="fr-FR" dirty="0" smtClean="0"/>
              <a:t>IAIPR EPS Lille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478587"/>
            <a:ext cx="533400" cy="365125"/>
          </a:xfrm>
        </p:spPr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58834" y="6661150"/>
            <a:ext cx="11405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4538" y="3224463"/>
            <a:ext cx="8783052" cy="2129590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fr-FR" sz="3200" b="1" dirty="0" smtClean="0"/>
              <a:t>	</a:t>
            </a:r>
            <a:r>
              <a:rPr lang="fr-FR" sz="3400" b="1" dirty="0" smtClean="0"/>
              <a:t>« Il faut être enthousiaste de son métier pour y exceller ».</a:t>
            </a:r>
          </a:p>
          <a:p>
            <a:pPr algn="r">
              <a:spcBef>
                <a:spcPts val="600"/>
              </a:spcBef>
              <a:buNone/>
            </a:pPr>
            <a:r>
              <a:rPr lang="fr-FR" sz="3200" b="1" dirty="0" smtClean="0"/>
              <a:t>Denis DIDEROT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IAIPR EPS Lille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5AC5A-E938-F646-8A04-698227006D5E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Présentation_AC-LILLE">
  <a:themeElements>
    <a:clrScheme name="Genèse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Genès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Présentation_AC-LILLE.pot</Template>
  <TotalTime>706</TotalTime>
  <Words>254</Words>
  <Application>Microsoft Macintosh PowerPoint</Application>
  <PresentationFormat>Présentation à l'écran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Présentation_AC-LILLE</vt:lpstr>
      <vt:lpstr>« ENTRER » dans le métier…</vt:lpstr>
      <vt:lpstr>Entrer dans le métier en 5 points clés</vt:lpstr>
      <vt:lpstr>AFFECTATION Quels sont les éléments de contexte qui peuvent influencer l’entrée dans le métier ?</vt:lpstr>
      <vt:lpstr>FORMATION Fondement théorique et procédure d’accompagnement</vt:lpstr>
      <vt:lpstr>LE STATUT DE FONCTIONNAIRE D’ÉTAT Comment articuler valeurs professionnelles et convictions personnelles ?</vt:lpstr>
      <vt:lpstr>Les IAIPR EPS Quelle est la nature de la relation professionnelle?</vt:lpstr>
      <vt:lpstr>LA TITULARISATION Comment sceller son entrée dans le métier ?</vt:lpstr>
      <vt:lpstr>Présentation PowerPoint</vt:lpstr>
    </vt:vector>
  </TitlesOfParts>
  <Company>Lycée Jean Perrin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international</dc:title>
  <dc:creator>Federico Berera</dc:creator>
  <cp:lastModifiedBy>thierry Tribalat</cp:lastModifiedBy>
  <cp:revision>70</cp:revision>
  <dcterms:created xsi:type="dcterms:W3CDTF">2011-05-30T07:03:51Z</dcterms:created>
  <dcterms:modified xsi:type="dcterms:W3CDTF">2012-08-27T13:24:26Z</dcterms:modified>
</cp:coreProperties>
</file>