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80" r:id="rId3"/>
    <p:sldId id="278" r:id="rId4"/>
    <p:sldId id="267" r:id="rId5"/>
    <p:sldId id="269" r:id="rId6"/>
    <p:sldId id="259" r:id="rId7"/>
    <p:sldId id="273" r:id="rId8"/>
    <p:sldId id="265" r:id="rId9"/>
    <p:sldId id="266" r:id="rId10"/>
    <p:sldId id="271" r:id="rId11"/>
    <p:sldId id="274" r:id="rId12"/>
    <p:sldId id="276" r:id="rId13"/>
    <p:sldId id="268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4F76A-E75B-4725-BAA0-6E8CA77E4DDF}" type="datetimeFigureOut">
              <a:rPr lang="fr-FR" smtClean="0"/>
              <a:pPr/>
              <a:t>05/08/2011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77F22-79F8-4031-9FDC-A7D383DED8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77F22-79F8-4031-9FDC-A7D383DED89D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77F22-79F8-4031-9FDC-A7D383DED89D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77F22-79F8-4031-9FDC-A7D383DED89D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77F22-79F8-4031-9FDC-A7D383DED89D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77F22-79F8-4031-9FDC-A7D383DED89D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77F22-79F8-4031-9FDC-A7D383DED89D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77F22-79F8-4031-9FDC-A7D383DED89D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77F22-79F8-4031-9FDC-A7D383DED89D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77F22-79F8-4031-9FDC-A7D383DED89D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77F22-79F8-4031-9FDC-A7D383DED89D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77F22-79F8-4031-9FDC-A7D383DED89D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77F22-79F8-4031-9FDC-A7D383DED89D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77F22-79F8-4031-9FDC-A7D383DED89D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4E26-0BBA-40C8-A646-AEFDCAC301D9}" type="datetimeFigureOut">
              <a:rPr lang="fr-FR" smtClean="0"/>
              <a:pPr/>
              <a:t>05/08/2011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02BAA9-A6AF-4FC0-879E-7FB9F302F2D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4E26-0BBA-40C8-A646-AEFDCAC301D9}" type="datetimeFigureOut">
              <a:rPr lang="fr-FR" smtClean="0"/>
              <a:pPr/>
              <a:t>05/08/2011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BAA9-A6AF-4FC0-879E-7FB9F302F2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702BAA9-A6AF-4FC0-879E-7FB9F302F2D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4E26-0BBA-40C8-A646-AEFDCAC301D9}" type="datetimeFigureOut">
              <a:rPr lang="fr-FR" smtClean="0"/>
              <a:pPr/>
              <a:t>05/08/2011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4E26-0BBA-40C8-A646-AEFDCAC301D9}" type="datetimeFigureOut">
              <a:rPr lang="fr-FR" smtClean="0"/>
              <a:pPr/>
              <a:t>05/08/2011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702BAA9-A6AF-4FC0-879E-7FB9F302F2D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4E26-0BBA-40C8-A646-AEFDCAC301D9}" type="datetimeFigureOut">
              <a:rPr lang="fr-FR" smtClean="0"/>
              <a:pPr/>
              <a:t>05/08/2011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02BAA9-A6AF-4FC0-879E-7FB9F302F2D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1274E26-0BBA-40C8-A646-AEFDCAC301D9}" type="datetimeFigureOut">
              <a:rPr lang="fr-FR" smtClean="0"/>
              <a:pPr/>
              <a:t>05/08/2011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BAA9-A6AF-4FC0-879E-7FB9F302F2D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4E26-0BBA-40C8-A646-AEFDCAC301D9}" type="datetimeFigureOut">
              <a:rPr lang="fr-FR" smtClean="0"/>
              <a:pPr/>
              <a:t>05/08/2011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702BAA9-A6AF-4FC0-879E-7FB9F302F2D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4E26-0BBA-40C8-A646-AEFDCAC301D9}" type="datetimeFigureOut">
              <a:rPr lang="fr-FR" smtClean="0"/>
              <a:pPr/>
              <a:t>05/08/2011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702BAA9-A6AF-4FC0-879E-7FB9F302F2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4E26-0BBA-40C8-A646-AEFDCAC301D9}" type="datetimeFigureOut">
              <a:rPr lang="fr-FR" smtClean="0"/>
              <a:pPr/>
              <a:t>05/08/2011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02BAA9-A6AF-4FC0-879E-7FB9F302F2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02BAA9-A6AF-4FC0-879E-7FB9F302F2D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4E26-0BBA-40C8-A646-AEFDCAC301D9}" type="datetimeFigureOut">
              <a:rPr lang="fr-FR" smtClean="0"/>
              <a:pPr/>
              <a:t>05/08/2011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702BAA9-A6AF-4FC0-879E-7FB9F302F2D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1274E26-0BBA-40C8-A646-AEFDCAC301D9}" type="datetimeFigureOut">
              <a:rPr lang="fr-FR" smtClean="0"/>
              <a:pPr/>
              <a:t>05/08/2011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1274E26-0BBA-40C8-A646-AEFDCAC301D9}" type="datetimeFigureOut">
              <a:rPr lang="fr-FR" smtClean="0"/>
              <a:pPr/>
              <a:t>05/08/2011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02BAA9-A6AF-4FC0-879E-7FB9F302F2D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2952328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rgbClr val="002060"/>
                </a:solidFill>
              </a:rPr>
              <a:t>Un exemple d’adaptation en course de vitesse</a:t>
            </a:r>
          </a:p>
          <a:p>
            <a:endParaRPr lang="fr-FR" sz="2400" dirty="0" smtClean="0">
              <a:solidFill>
                <a:srgbClr val="002060"/>
              </a:solidFill>
            </a:endParaRPr>
          </a:p>
          <a:p>
            <a:r>
              <a:rPr lang="fr-FR" sz="2400" dirty="0" smtClean="0">
                <a:solidFill>
                  <a:srgbClr val="002060"/>
                </a:solidFill>
              </a:rPr>
              <a:t>« Organisation et outils pédagogiques particuliers »</a:t>
            </a:r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395536" y="381000"/>
            <a:ext cx="8352928" cy="1752600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Enseigner l’EPS </a:t>
            </a:r>
            <a:br>
              <a:rPr lang="fr-FR" sz="3200" b="1" dirty="0" smtClean="0"/>
            </a:br>
            <a:r>
              <a:rPr lang="fr-FR" sz="3200" b="1" dirty="0" smtClean="0"/>
              <a:t>auprès d’enfants et adolescents </a:t>
            </a:r>
            <a:br>
              <a:rPr lang="fr-FR" sz="3200" b="1" dirty="0" smtClean="0"/>
            </a:br>
            <a:r>
              <a:rPr lang="fr-FR" sz="3200" b="1" dirty="0" smtClean="0"/>
              <a:t>ayant des troubles des fonctions cognitives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556792"/>
            <a:ext cx="2362200" cy="4569371"/>
          </a:xfrm>
        </p:spPr>
        <p:txBody>
          <a:bodyPr>
            <a:normAutofit/>
          </a:bodyPr>
          <a:lstStyle/>
          <a:p>
            <a:r>
              <a:rPr lang="fr-FR" sz="1800" dirty="0" smtClean="0"/>
              <a:t>L</a:t>
            </a:r>
            <a:r>
              <a:rPr lang="fr-FR" sz="1800" dirty="0" smtClean="0"/>
              <a:t>es élèves s’approprient les contenus progressivement par des allers-retours entre les tâches</a:t>
            </a:r>
          </a:p>
          <a:p>
            <a:r>
              <a:rPr lang="fr-FR" sz="1800" dirty="0" smtClean="0"/>
              <a:t>La seule visualisation des photos ne suffit pas, elle doit s’accompagner d’un questionnement de l’enseignant et d’une reformulation du contenu par l’élève</a:t>
            </a:r>
            <a:endParaRPr lang="fr-FR" sz="1800" dirty="0"/>
          </a:p>
        </p:txBody>
      </p:sp>
      <p:pic>
        <p:nvPicPr>
          <p:cNvPr id="6" name="Espace réservé du contenu 5" descr="090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124200" y="1276350"/>
            <a:ext cx="5638800" cy="42291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000375" y="5301208"/>
            <a:ext cx="5867400" cy="947192"/>
          </a:xfrm>
        </p:spPr>
        <p:txBody>
          <a:bodyPr/>
          <a:lstStyle/>
          <a:p>
            <a:pPr algn="ctr"/>
            <a:r>
              <a:rPr lang="fr-FR" sz="2000" dirty="0" smtClean="0"/>
              <a:t>Ici, par binôme, les élèves manipulent leur camarade afin qu’il adopte une position de départ efficace</a:t>
            </a:r>
            <a:endParaRPr lang="fr-FR" sz="2000" dirty="0"/>
          </a:p>
        </p:txBody>
      </p:sp>
      <p:pic>
        <p:nvPicPr>
          <p:cNvPr id="5" name="Espace réservé du contenu 4" descr="093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479" b="1479"/>
          <a:stretch>
            <a:fillRect/>
          </a:stretch>
        </p:blipFill>
        <p:spPr/>
      </p:pic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1800" i="1" dirty="0" smtClean="0"/>
              <a:t>« Il me paraît intéressant de s’appuyer en permanence sur une </a:t>
            </a:r>
            <a:r>
              <a:rPr lang="fr-FR" sz="1800" i="1" dirty="0" smtClean="0">
                <a:solidFill>
                  <a:srgbClr val="FFFF00"/>
                </a:solidFill>
              </a:rPr>
              <a:t>requalification des perceptions corporelles concrètes </a:t>
            </a:r>
            <a:r>
              <a:rPr lang="fr-FR" sz="1800" i="1" dirty="0" smtClean="0"/>
              <a:t>car il s’agit du seul médiateur que ces enfants peuvent appréhender » </a:t>
            </a:r>
          </a:p>
          <a:p>
            <a:r>
              <a:rPr lang="fr-FR" sz="1800" i="1" dirty="0" smtClean="0">
                <a:solidFill>
                  <a:srgbClr val="002060"/>
                </a:solidFill>
              </a:rPr>
              <a:t>(M. Berger, « les troubles du </a:t>
            </a:r>
            <a:r>
              <a:rPr lang="fr-FR" sz="1800" i="1" dirty="0" smtClean="0">
                <a:solidFill>
                  <a:srgbClr val="002060"/>
                </a:solidFill>
              </a:rPr>
              <a:t>développement </a:t>
            </a:r>
            <a:r>
              <a:rPr lang="fr-FR" sz="1800" i="1" dirty="0" smtClean="0">
                <a:solidFill>
                  <a:srgbClr val="002060"/>
                </a:solidFill>
              </a:rPr>
              <a:t>cognitif, DUNOD, 2006)</a:t>
            </a:r>
          </a:p>
          <a:p>
            <a:r>
              <a:rPr lang="fr-FR" sz="2000" dirty="0" smtClean="0"/>
              <a:t>Le contact, la manipulation, le toucher sont indispensables pour amener l’élève vers l’intégration de son schéma corporel</a:t>
            </a:r>
            <a:endParaRPr lang="fr-FR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2420888"/>
            <a:ext cx="2362200" cy="3705275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/>
              <a:t>Un départ de course</a:t>
            </a:r>
            <a:endParaRPr lang="fr-FR" sz="2800" dirty="0"/>
          </a:p>
        </p:txBody>
      </p:sp>
      <p:pic>
        <p:nvPicPr>
          <p:cNvPr id="5" name="Espace réservé du contenu 4" descr="099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124200" y="1276350"/>
            <a:ext cx="5638800" cy="42291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Des apprentissages identiques par des adaptations particulières</a:t>
            </a:r>
            <a:endParaRPr lang="fr-FR" sz="28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4038600" cy="4681728"/>
          </a:xfrm>
        </p:spPr>
        <p:txBody>
          <a:bodyPr>
            <a:normAutofit fontScale="85000" lnSpcReduction="20000"/>
          </a:bodyPr>
          <a:lstStyle/>
          <a:p>
            <a:endParaRPr lang="fr-FR" sz="2000" dirty="0" smtClean="0"/>
          </a:p>
          <a:p>
            <a:r>
              <a:rPr lang="fr-FR" sz="2000" dirty="0" smtClean="0"/>
              <a:t>Des compétences identiques à ceux que doivent construire les élèves valides.</a:t>
            </a:r>
          </a:p>
          <a:p>
            <a:endParaRPr lang="fr-FR" sz="2000" dirty="0" smtClean="0"/>
          </a:p>
          <a:p>
            <a:endParaRPr lang="fr-FR" sz="2000" dirty="0" smtClean="0"/>
          </a:p>
          <a:p>
            <a:r>
              <a:rPr lang="fr-FR" sz="2000" dirty="0" smtClean="0"/>
              <a:t>Une contribution possible à l’acquisition de connaissances et à l’intégration d’attitude décrites dans le socle commun des compétences et des connaissances.</a:t>
            </a:r>
          </a:p>
          <a:p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r>
              <a:rPr lang="fr-FR" sz="2000" dirty="0" smtClean="0"/>
              <a:t>Des aménagements et outils pédagogiques différents (</a:t>
            </a:r>
            <a:r>
              <a:rPr lang="fr-FR" sz="2000" smtClean="0"/>
              <a:t>mais  cependant utilisables </a:t>
            </a:r>
            <a:r>
              <a:rPr lang="fr-FR" sz="2000" dirty="0" smtClean="0"/>
              <a:t>également avec des élèves valides en difficulté).</a:t>
            </a:r>
            <a:endParaRPr lang="fr-FR" sz="20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fr-FR" sz="2000" dirty="0" smtClean="0"/>
          </a:p>
          <a:p>
            <a:r>
              <a:rPr lang="fr-FR" sz="2000" dirty="0" smtClean="0"/>
              <a:t>Courir en ligne droite.</a:t>
            </a:r>
          </a:p>
          <a:p>
            <a:r>
              <a:rPr lang="fr-FR" sz="2000" dirty="0" smtClean="0"/>
              <a:t>Courir vite jusque la ligne d’arrivée.</a:t>
            </a:r>
          </a:p>
          <a:p>
            <a:r>
              <a:rPr lang="fr-FR" sz="2000" dirty="0" smtClean="0"/>
              <a:t>Adopter une position de départ permettant une mise en action efficace.</a:t>
            </a:r>
          </a:p>
          <a:p>
            <a:endParaRPr lang="fr-FR" sz="2000" dirty="0" smtClean="0"/>
          </a:p>
          <a:p>
            <a:r>
              <a:rPr lang="fr-FR" sz="2000" dirty="0" smtClean="0"/>
              <a:t>Installer, seul ou en groupe, le matériel nécessaire.</a:t>
            </a:r>
          </a:p>
          <a:p>
            <a:r>
              <a:rPr lang="fr-FR" sz="2000" dirty="0" smtClean="0"/>
              <a:t>Identifier les  critères de réalisation de mon action afin de corriger/d’ajuster mon comportement, ma position,…</a:t>
            </a:r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r>
              <a:rPr lang="fr-FR" sz="2000" dirty="0" smtClean="0"/>
              <a:t>Mise en place de couloirs de couleurs.</a:t>
            </a:r>
          </a:p>
          <a:p>
            <a:r>
              <a:rPr lang="fr-FR" sz="2000" dirty="0" smtClean="0"/>
              <a:t>Utilisation d’un « tableau » spécifiant les critères de réalisation et les points essentiels du règlement .</a:t>
            </a:r>
          </a:p>
          <a:p>
            <a:r>
              <a:rPr lang="fr-FR" sz="2000" dirty="0" smtClean="0"/>
              <a:t>Utilisation de fiche plastifiée explicatives.</a:t>
            </a:r>
          </a:p>
          <a:p>
            <a:endParaRPr lang="fr-FR" sz="2000" dirty="0" smtClean="0"/>
          </a:p>
          <a:p>
            <a:endParaRPr lang="fr-FR" dirty="0"/>
          </a:p>
        </p:txBody>
      </p:sp>
      <p:sp>
        <p:nvSpPr>
          <p:cNvPr id="7" name="Flèche droite 6"/>
          <p:cNvSpPr/>
          <p:nvPr/>
        </p:nvSpPr>
        <p:spPr>
          <a:xfrm>
            <a:off x="3923928" y="1844824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3851920" y="2924944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3923928" y="4797152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demandes institutionnelles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9512" y="1371600"/>
            <a:ext cx="4160840" cy="5081736"/>
          </a:xfrm>
        </p:spPr>
        <p:txBody>
          <a:bodyPr>
            <a:normAutofit fontScale="70000" lnSpcReduction="20000"/>
          </a:bodyPr>
          <a:lstStyle/>
          <a:p>
            <a:r>
              <a:rPr lang="fr-FR" sz="3400" dirty="0" smtClean="0"/>
              <a:t>Les apprentissages réalisés en course de vitesse avec les élèves de l’ULIS sont un préalable à l’acquisition des compétences attendues en course de relais et en course de haies : </a:t>
            </a:r>
          </a:p>
          <a:p>
            <a:pPr>
              <a:buNone/>
            </a:pPr>
            <a:endParaRPr lang="fr-FR" sz="2900" i="1" dirty="0" smtClean="0"/>
          </a:p>
          <a:p>
            <a:pPr lvl="2"/>
            <a:r>
              <a:rPr lang="fr-FR" sz="2900" i="1" dirty="0" smtClean="0"/>
              <a:t>« Réaliser la meilleure performance possible dans un relais de 2 x 30 mètres en transmettant le témoin en déplacement, dans une zone imposée… ».</a:t>
            </a:r>
          </a:p>
          <a:p>
            <a:pPr lvl="2">
              <a:buNone/>
            </a:pPr>
            <a:endParaRPr lang="fr-FR" sz="2900" dirty="0" smtClean="0"/>
          </a:p>
          <a:p>
            <a:pPr lvl="2"/>
            <a:r>
              <a:rPr lang="fr-FR" sz="2900" i="1" dirty="0" smtClean="0"/>
              <a:t>« Réaliser la meilleure performance possible sur une distance de 30 à 40 mètres avec 3 à 4 haies basses, en enchaînant des courses inter obstacles …».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54864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fr-FR" sz="3400" i="1" u="sng" dirty="0" smtClean="0"/>
              <a:t>Deux apprentissages essentiels pour le coureur</a:t>
            </a:r>
            <a:endParaRPr lang="fr-FR" sz="3400" u="sng" dirty="0" smtClean="0"/>
          </a:p>
          <a:p>
            <a:pPr lvl="1"/>
            <a:r>
              <a:rPr lang="fr-FR" sz="2900" dirty="0" smtClean="0"/>
              <a:t>Adopter une position de départ permettant une mise en action rapide en réaction à un signal sonore : position  + concentration.</a:t>
            </a:r>
          </a:p>
          <a:p>
            <a:pPr lvl="1"/>
            <a:r>
              <a:rPr lang="fr-FR" sz="2900" dirty="0" smtClean="0"/>
              <a:t>Réguler la direction des déplacements : course rectiligne maintenue jusqu’à la ligne d’arrivée.</a:t>
            </a:r>
          </a:p>
          <a:p>
            <a:endParaRPr lang="fr-FR" sz="2800" dirty="0" smtClean="0"/>
          </a:p>
          <a:p>
            <a:pPr lvl="0"/>
            <a:r>
              <a:rPr lang="fr-FR" sz="3400" i="1" u="sng" dirty="0" smtClean="0"/>
              <a:t>Un apprentissage essentiel concernant le starter</a:t>
            </a:r>
            <a:endParaRPr lang="fr-FR" sz="3400" u="sng" dirty="0" smtClean="0"/>
          </a:p>
          <a:p>
            <a:pPr lvl="1"/>
            <a:r>
              <a:rPr lang="fr-FR" sz="2900" dirty="0" smtClean="0"/>
              <a:t>Faire respecter les différents ordres de départ : les connaître, en connaître leur signification et les conditions de leur respect.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714400"/>
          </a:xfrm>
        </p:spPr>
        <p:txBody>
          <a:bodyPr/>
          <a:lstStyle/>
          <a:p>
            <a:pPr algn="ctr"/>
            <a:r>
              <a:rPr lang="fr-FR" dirty="0" smtClean="0"/>
              <a:t>L’échauffement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2132856"/>
            <a:ext cx="2362200" cy="3993307"/>
          </a:xfrm>
        </p:spPr>
        <p:txBody>
          <a:bodyPr>
            <a:noAutofit/>
          </a:bodyPr>
          <a:lstStyle/>
          <a:p>
            <a:pPr algn="ctr"/>
            <a:r>
              <a:rPr lang="fr-FR" sz="1800" dirty="0" smtClean="0"/>
              <a:t>Les élèves participent à l’installation du matériel dès </a:t>
            </a:r>
            <a:r>
              <a:rPr lang="fr-FR" sz="1800" dirty="0" smtClean="0"/>
              <a:t>l’échauffement</a:t>
            </a:r>
            <a:endParaRPr lang="fr-FR" sz="1800" dirty="0" smtClean="0"/>
          </a:p>
          <a:p>
            <a:pPr algn="ctr"/>
            <a:endParaRPr lang="fr-FR" sz="1800" dirty="0" smtClean="0"/>
          </a:p>
          <a:p>
            <a:pPr algn="ctr"/>
            <a:endParaRPr lang="fr-FR" sz="1800" dirty="0" smtClean="0"/>
          </a:p>
          <a:p>
            <a:pPr algn="ctr"/>
            <a:r>
              <a:rPr lang="fr-FR" sz="1800" dirty="0" smtClean="0"/>
              <a:t>Grâce à des fiches plastifiées détaillant les ateliers, les élèves accèdent à une certaine autonomie.</a:t>
            </a:r>
          </a:p>
          <a:p>
            <a:endParaRPr lang="fr-FR" sz="1800" dirty="0"/>
          </a:p>
        </p:txBody>
      </p:sp>
      <p:pic>
        <p:nvPicPr>
          <p:cNvPr id="5" name="Espace réservé du contenu 4" descr="079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124200" y="1276350"/>
            <a:ext cx="5638800" cy="42291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000" dirty="0" smtClean="0"/>
              <a:t>Utilisation de fiches plastifiées explicatives pour faire installer  les ateliers de construction de la foulée par les élèves</a:t>
            </a:r>
            <a:br>
              <a:rPr lang="fr-FR" sz="2000" dirty="0" smtClean="0"/>
            </a:br>
            <a:r>
              <a:rPr lang="fr-FR" sz="2000" dirty="0" smtClean="0"/>
              <a:t>(nom, matériel nécessaire, schéma)</a:t>
            </a:r>
            <a:endParaRPr lang="fr-FR" sz="2000" dirty="0"/>
          </a:p>
        </p:txBody>
      </p:sp>
      <p:pic>
        <p:nvPicPr>
          <p:cNvPr id="7" name="Espace réservé du contenu 6" descr="075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515" b="1515"/>
          <a:stretch>
            <a:fillRect/>
          </a:stretch>
        </p:blipFill>
        <p:spPr/>
      </p:pic>
      <p:sp>
        <p:nvSpPr>
          <p:cNvPr id="8" name="Espace réservé du texte 7"/>
          <p:cNvSpPr>
            <a:spLocks noGrp="1"/>
          </p:cNvSpPr>
          <p:nvPr>
            <p:ph type="body" sz="half" idx="2"/>
          </p:nvPr>
        </p:nvSpPr>
        <p:spPr>
          <a:xfrm>
            <a:off x="323528" y="1340768"/>
            <a:ext cx="2438400" cy="4753744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/>
              <a:t>Comme les autres élèves, ils installent le matériel mais cette tâche nécessite un outil particulier</a:t>
            </a:r>
          </a:p>
          <a:p>
            <a:pPr algn="ctr"/>
            <a:endParaRPr lang="fr-FR" sz="2000" dirty="0" smtClean="0"/>
          </a:p>
          <a:p>
            <a:pPr algn="ctr"/>
            <a:endParaRPr lang="fr-FR" sz="2000" dirty="0" smtClean="0"/>
          </a:p>
          <a:p>
            <a:pPr algn="ctr"/>
            <a:r>
              <a:rPr lang="fr-FR" sz="2000" b="1" dirty="0" smtClean="0"/>
              <a:t>On vise l'autonomie et l’initiative</a:t>
            </a:r>
          </a:p>
          <a:p>
            <a:pPr algn="ctr"/>
            <a:r>
              <a:rPr lang="fr-FR" sz="2000" dirty="0" smtClean="0"/>
              <a:t>(7</a:t>
            </a:r>
            <a:r>
              <a:rPr lang="fr-FR" sz="2000" baseline="30000" dirty="0" smtClean="0"/>
              <a:t>ème</a:t>
            </a:r>
            <a:r>
              <a:rPr lang="fr-FR" sz="2000" dirty="0" smtClean="0"/>
              <a:t> grande compétence du socle commun)</a:t>
            </a:r>
          </a:p>
          <a:p>
            <a:pPr algn="ctr"/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pour une image  4" descr="077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515" b="1515"/>
          <a:stretch>
            <a:fillRect/>
          </a:stretch>
        </p:blipFill>
        <p:spPr>
          <a:xfrm rot="5400000">
            <a:off x="3167843" y="512677"/>
            <a:ext cx="5400602" cy="5904656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1268760"/>
            <a:ext cx="2438400" cy="4979640"/>
          </a:xfrm>
        </p:spPr>
        <p:txBody>
          <a:bodyPr>
            <a:normAutofit/>
          </a:bodyPr>
          <a:lstStyle/>
          <a:p>
            <a:r>
              <a:rPr lang="fr-FR" sz="1800" dirty="0" smtClean="0"/>
              <a:t>L’installation des ateliers de construction de la foulée se fait par groupe de trois. Dès le début du cours, les élèves sont vêtus d’un chasuble d’une même couleur. </a:t>
            </a:r>
          </a:p>
          <a:p>
            <a:endParaRPr lang="fr-FR" sz="1800" dirty="0" smtClean="0"/>
          </a:p>
          <a:p>
            <a:r>
              <a:rPr lang="fr-FR" sz="1800" dirty="0" smtClean="0"/>
              <a:t>Les élèves du groupe jaune vont installer un atelier ensemble, vont s’échauffer ensemble et vont réaliser les situations de sprint dans la même série.</a:t>
            </a:r>
            <a:endParaRPr lang="fr-FR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59832" y="4869160"/>
            <a:ext cx="5867400" cy="1512168"/>
          </a:xfrm>
        </p:spPr>
        <p:txBody>
          <a:bodyPr/>
          <a:lstStyle/>
          <a:p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u="sng" dirty="0" smtClean="0"/>
              <a:t>Adaptation</a:t>
            </a:r>
            <a:r>
              <a:rPr lang="fr-FR" sz="1800" dirty="0" smtClean="0"/>
              <a:t> : aménagement de couloirs de couleurs  pour se repérer. Possibilité d’enlever progressivement les plots qui se situent entre les plots de départ et les plots d’arrivée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fr-FR" sz="1800" dirty="0" smtClean="0"/>
          </a:p>
          <a:p>
            <a:endParaRPr lang="fr-FR" sz="1800" dirty="0" smtClean="0"/>
          </a:p>
          <a:p>
            <a:pPr algn="ctr"/>
            <a:endParaRPr lang="fr-FR" sz="1800" dirty="0" smtClean="0"/>
          </a:p>
          <a:p>
            <a:pPr algn="ctr"/>
            <a:r>
              <a:rPr lang="fr-FR" sz="1800" dirty="0" smtClean="0"/>
              <a:t>En situation de sprint, l</a:t>
            </a:r>
            <a:r>
              <a:rPr lang="fr-FR" sz="2000" dirty="0" smtClean="0"/>
              <a:t>es </a:t>
            </a:r>
            <a:r>
              <a:rPr lang="fr-FR" sz="2000" dirty="0" smtClean="0"/>
              <a:t>élèves ont tendance à vouloir « passer devant » leur adversaire  </a:t>
            </a:r>
          </a:p>
          <a:p>
            <a:pPr algn="ctr"/>
            <a:endParaRPr lang="fr-FR" sz="2000" dirty="0" smtClean="0"/>
          </a:p>
          <a:p>
            <a:pPr algn="ctr"/>
            <a:r>
              <a:rPr lang="fr-FR" sz="2000" dirty="0" smtClean="0"/>
              <a:t>Ils ne courent pas en ligne droite</a:t>
            </a:r>
            <a:endParaRPr lang="fr-FR" sz="2000" dirty="0"/>
          </a:p>
        </p:txBody>
      </p:sp>
      <p:pic>
        <p:nvPicPr>
          <p:cNvPr id="6" name="Espace réservé pour une image  5" descr="082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515" b="151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196752"/>
            <a:ext cx="2362200" cy="4929411"/>
          </a:xfrm>
        </p:spPr>
        <p:txBody>
          <a:bodyPr>
            <a:noAutofit/>
          </a:bodyPr>
          <a:lstStyle/>
          <a:p>
            <a:r>
              <a:rPr lang="fr-FR" sz="1800" dirty="0" smtClean="0"/>
              <a:t>Proposer une </a:t>
            </a:r>
            <a:r>
              <a:rPr lang="fr-FR" sz="1800" dirty="0" smtClean="0"/>
              <a:t>structure, sous forme de tableau, </a:t>
            </a:r>
            <a:r>
              <a:rPr lang="fr-FR" sz="1800" dirty="0" smtClean="0"/>
              <a:t>pour « ranger » les </a:t>
            </a:r>
            <a:r>
              <a:rPr lang="fr-FR" sz="1800" dirty="0" smtClean="0"/>
              <a:t>informations.</a:t>
            </a:r>
          </a:p>
          <a:p>
            <a:r>
              <a:rPr lang="fr-FR" sz="1800" dirty="0" smtClean="0"/>
              <a:t>Une information correctement « rangée » est une information mémorisée donc facilement restituable</a:t>
            </a:r>
            <a:endParaRPr lang="fr-FR" sz="1800" dirty="0" smtClean="0"/>
          </a:p>
          <a:p>
            <a:r>
              <a:rPr lang="fr-FR" sz="1800" dirty="0" smtClean="0"/>
              <a:t>Ils mémorisent davantage lorsque les informations ont un retentissement affectif. Des photos d’eux seront plus marquantes que des schémas.</a:t>
            </a:r>
            <a:endParaRPr lang="fr-FR" sz="1800" dirty="0"/>
          </a:p>
        </p:txBody>
      </p:sp>
      <p:pic>
        <p:nvPicPr>
          <p:cNvPr id="5" name="Espace réservé du contenu 4" descr="084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124200" y="1276350"/>
            <a:ext cx="5638800" cy="42291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570384"/>
          </a:xfrm>
        </p:spPr>
        <p:txBody>
          <a:bodyPr/>
          <a:lstStyle/>
          <a:p>
            <a:pPr algn="ctr"/>
            <a:r>
              <a:rPr lang="fr-FR" dirty="0" smtClean="0"/>
              <a:t>Le tableau 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2"/>
          </p:nvPr>
        </p:nvSpPr>
        <p:spPr>
          <a:xfrm>
            <a:off x="381000" y="1628800"/>
            <a:ext cx="2362200" cy="4497363"/>
          </a:xfrm>
        </p:spPr>
        <p:txBody>
          <a:bodyPr>
            <a:normAutofit fontScale="92500"/>
          </a:bodyPr>
          <a:lstStyle/>
          <a:p>
            <a:r>
              <a:rPr lang="fr-FR" sz="1800" dirty="0" smtClean="0"/>
              <a:t>Il est composé d’une colonne rouge et d’une colonne verte spécifiant les positions inefficaces et les positions efficaces, les positions non conformes et conformes au règlement spécifique de l’athlétisme</a:t>
            </a:r>
          </a:p>
          <a:p>
            <a:r>
              <a:rPr lang="fr-FR" u="sng" dirty="0" smtClean="0"/>
              <a:t>Exemple</a:t>
            </a:r>
            <a:r>
              <a:rPr lang="fr-FR" dirty="0" smtClean="0"/>
              <a:t>: 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Le position des pieds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La position globale du corps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Le respect de la ligne de départ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…</a:t>
            </a:r>
            <a:endParaRPr lang="fr-FR" dirty="0"/>
          </a:p>
        </p:txBody>
      </p:sp>
      <p:pic>
        <p:nvPicPr>
          <p:cNvPr id="8" name="Espace réservé du contenu 7" descr="00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124200" y="1276350"/>
            <a:ext cx="5638800" cy="4229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exemple plus précis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u="sng" dirty="0" smtClean="0"/>
              <a:t>Dans la colonne rouge</a:t>
            </a:r>
          </a:p>
          <a:p>
            <a:r>
              <a:rPr lang="fr-FR" dirty="0" smtClean="0"/>
              <a:t>Sur la 1</a:t>
            </a:r>
            <a:r>
              <a:rPr lang="fr-FR" baseline="30000" dirty="0" smtClean="0"/>
              <a:t>ère</a:t>
            </a:r>
            <a:r>
              <a:rPr lang="fr-FR" dirty="0" smtClean="0"/>
              <a:t> photo, l’élève a le pied sur la ligne de départ.</a:t>
            </a:r>
          </a:p>
          <a:p>
            <a:r>
              <a:rPr lang="fr-FR" dirty="0" smtClean="0"/>
              <a:t>Sur la 2</a:t>
            </a:r>
            <a:r>
              <a:rPr lang="fr-FR" baseline="30000" dirty="0" smtClean="0"/>
              <a:t>ème</a:t>
            </a:r>
            <a:r>
              <a:rPr lang="fr-FR" dirty="0" smtClean="0"/>
              <a:t> photo, le pied dépasse la ligne de départ.</a:t>
            </a:r>
          </a:p>
          <a:p>
            <a:endParaRPr lang="fr-FR" dirty="0" smtClean="0"/>
          </a:p>
          <a:p>
            <a:r>
              <a:rPr lang="fr-FR" u="sng" dirty="0" smtClean="0"/>
              <a:t>Dans la colonne verte</a:t>
            </a:r>
          </a:p>
          <a:p>
            <a:r>
              <a:rPr lang="fr-FR" dirty="0" smtClean="0"/>
              <a:t>Le pied est juste derrière la ligne de départ.</a:t>
            </a:r>
          </a:p>
        </p:txBody>
      </p:sp>
      <p:pic>
        <p:nvPicPr>
          <p:cNvPr id="6" name="Espace réservé du contenu 5" descr="00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124200" y="1276350"/>
            <a:ext cx="5638800" cy="4229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0">
      <a:majorFont>
        <a:latin typeface="Perpetua"/>
        <a:ea typeface=""/>
        <a:cs typeface=""/>
      </a:majorFont>
      <a:minorFont>
        <a:latin typeface="Perpetua"/>
        <a:ea typeface=""/>
        <a:cs typeface="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506</Words>
  <Application>Microsoft Office PowerPoint</Application>
  <PresentationFormat>Affichage à l'écran (4:3)</PresentationFormat>
  <Paragraphs>100</Paragraphs>
  <Slides>13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Civil</vt:lpstr>
      <vt:lpstr>Enseigner l’EPS  auprès d’enfants et adolescents  ayant des troubles des fonctions cognitives</vt:lpstr>
      <vt:lpstr>Les demandes institutionnelles</vt:lpstr>
      <vt:lpstr>L’échauffement</vt:lpstr>
      <vt:lpstr>Utilisation de fiches plastifiées explicatives pour faire installer  les ateliers de construction de la foulée par les élèves (nom, matériel nécessaire, schéma)</vt:lpstr>
      <vt:lpstr>Diapositive 5</vt:lpstr>
      <vt:lpstr> Adaptation : aménagement de couloirs de couleurs  pour se repérer. Possibilité d’enlever progressivement les plots qui se situent entre les plots de départ et les plots d’arrivée </vt:lpstr>
      <vt:lpstr>Diapositive 7</vt:lpstr>
      <vt:lpstr>Le tableau </vt:lpstr>
      <vt:lpstr>Un exemple plus précis</vt:lpstr>
      <vt:lpstr>Diapositive 10</vt:lpstr>
      <vt:lpstr>Ici, par binôme, les élèves manipulent leur camarade afin qu’il adopte une position de départ efficace</vt:lpstr>
      <vt:lpstr>Diapositive 12</vt:lpstr>
      <vt:lpstr>Des apprentissages identiques par des adaptations particulières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Enseigner l’EPS aupres d’enfants et adolescents ayant des troubles des fonctions cognitives</dc:title>
  <dc:creator>Hélène</dc:creator>
  <cp:lastModifiedBy>Hélène</cp:lastModifiedBy>
  <cp:revision>23</cp:revision>
  <dcterms:created xsi:type="dcterms:W3CDTF">2010-04-25T16:56:00Z</dcterms:created>
  <dcterms:modified xsi:type="dcterms:W3CDTF">2011-08-05T20:17:19Z</dcterms:modified>
</cp:coreProperties>
</file>